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5" r:id="rId5"/>
    <p:sldMasterId id="2147483658" r:id="rId6"/>
    <p:sldMasterId id="2147483660" r:id="rId7"/>
  </p:sldMasterIdLst>
  <p:notesMasterIdLst>
    <p:notesMasterId r:id="rId38"/>
  </p:notesMasterIdLst>
  <p:handoutMasterIdLst>
    <p:handoutMasterId r:id="rId39"/>
  </p:handoutMasterIdLst>
  <p:sldIdLst>
    <p:sldId id="339" r:id="rId8"/>
    <p:sldId id="382" r:id="rId9"/>
    <p:sldId id="340" r:id="rId10"/>
    <p:sldId id="341" r:id="rId11"/>
    <p:sldId id="413" r:id="rId12"/>
    <p:sldId id="344" r:id="rId13"/>
    <p:sldId id="342" r:id="rId14"/>
    <p:sldId id="384" r:id="rId15"/>
    <p:sldId id="385" r:id="rId16"/>
    <p:sldId id="388" r:id="rId17"/>
    <p:sldId id="389" r:id="rId18"/>
    <p:sldId id="390" r:id="rId19"/>
    <p:sldId id="391" r:id="rId20"/>
    <p:sldId id="392" r:id="rId21"/>
    <p:sldId id="394" r:id="rId22"/>
    <p:sldId id="396" r:id="rId23"/>
    <p:sldId id="397" r:id="rId24"/>
    <p:sldId id="398" r:id="rId25"/>
    <p:sldId id="399" r:id="rId26"/>
    <p:sldId id="400" r:id="rId27"/>
    <p:sldId id="401" r:id="rId28"/>
    <p:sldId id="402" r:id="rId29"/>
    <p:sldId id="403" r:id="rId30"/>
    <p:sldId id="404" r:id="rId31"/>
    <p:sldId id="405" r:id="rId32"/>
    <p:sldId id="406" r:id="rId33"/>
    <p:sldId id="408" r:id="rId34"/>
    <p:sldId id="409" r:id="rId35"/>
    <p:sldId id="410" r:id="rId36"/>
    <p:sldId id="380" r:id="rId3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746F"/>
    <a:srgbClr val="E17D78"/>
    <a:srgbClr val="C07162"/>
    <a:srgbClr val="157CD3"/>
    <a:srgbClr val="0E2539"/>
    <a:srgbClr val="1AA3AA"/>
    <a:srgbClr val="3498DB"/>
    <a:srgbClr val="1F74AD"/>
    <a:srgbClr val="4992EB"/>
    <a:srgbClr val="629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4" Type="http://schemas.openxmlformats.org/officeDocument/2006/relationships/customXml" Target="../customXml/item1.xml"/><Relationship Id="rId43" Type="http://schemas.openxmlformats.org/officeDocument/2006/relationships/customXmlProps" Target="../customXml/itemProps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handoutMaster" Target="handoutMasters/handoutMaster1.xml"/><Relationship Id="rId38" Type="http://schemas.openxmlformats.org/officeDocument/2006/relationships/notesMaster" Target="notesMasters/notesMaster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3"/>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p>
            <a:r>
              <a:rPr lang="en-US" altLang="zh-CN" sz="2400">
                <a:solidFill>
                  <a:srgbClr val="B0D5FE"/>
                </a:solidFill>
                <a:latin typeface="思源黑体 CN Medium" panose="020B0600000000000000" charset="-122"/>
                <a:ea typeface="思源黑体 CN Medium" panose="020B0600000000000000" charset="-122"/>
              </a:rPr>
              <a:t>CONCENT</a:t>
            </a:r>
            <a:endParaRPr lang="en-US" altLang="zh-CN" sz="2400">
              <a:solidFill>
                <a:srgbClr val="B0D5FE"/>
              </a:solidFill>
              <a:latin typeface="思源黑体 CN Medium" panose="020B0600000000000000" charset="-122"/>
              <a:ea typeface="思源黑体 CN Medium" panose="020B0600000000000000" charset="-122"/>
            </a:endParaRPr>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4"/>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9"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jpe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GI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jpe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未标题-1-02"/>
            <p:cNvPicPr>
              <a:picLocks noChangeAspect="1"/>
            </p:cNvPicPr>
            <p:nvPr/>
          </p:nvPicPr>
          <p:blipFill>
            <a:blip r:embed="rId1"/>
            <a:stretch>
              <a:fillRect/>
            </a:stretch>
          </p:blipFill>
          <p:spPr>
            <a:xfrm>
              <a:off x="10186" y="2486"/>
              <a:ext cx="7703" cy="5713"/>
            </a:xfrm>
            <a:prstGeom prst="rect">
              <a:avLst/>
            </a:prstGeom>
          </p:spPr>
        </p:pic>
      </p:grpSp>
      <p:sp>
        <p:nvSpPr>
          <p:cNvPr id="2" name="圆角矩形 1"/>
          <p:cNvSpPr/>
          <p:nvPr/>
        </p:nvSpPr>
        <p:spPr>
          <a:xfrm>
            <a:off x="1296670" y="2576830"/>
            <a:ext cx="1104265"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a:t>
            </a:r>
            <a:r>
              <a:rPr lang="en-US" altLang="zh-CN" sz="2200">
                <a:solidFill>
                  <a:srgbClr val="157CD3"/>
                </a:solidFill>
                <a:latin typeface="思源黑体 CN Medium" panose="020B0600000000000000" charset="-122"/>
                <a:ea typeface="思源黑体 CN Medium" panose="020B0600000000000000" charset="-122"/>
              </a:rPr>
              <a:t>11</a:t>
            </a:r>
            <a:r>
              <a:rPr lang="zh-CN" altLang="en-US" sz="2200">
                <a:solidFill>
                  <a:srgbClr val="157CD3"/>
                </a:solidFill>
                <a:latin typeface="思源黑体 CN Medium" panose="020B0600000000000000" charset="-122"/>
                <a:ea typeface="思源黑体 CN Medium" panose="020B0600000000000000" charset="-122"/>
              </a:rPr>
              <a:t>课</a:t>
            </a:r>
            <a:endParaRPr lang="zh-CN" altLang="en-US" sz="2200">
              <a:solidFill>
                <a:srgbClr val="157CD3"/>
              </a:solidFill>
              <a:latin typeface="思源黑体 CN Medium" panose="020B0600000000000000" charset="-122"/>
              <a:ea typeface="思源黑体 CN Medium" panose="020B0600000000000000" charset="-122"/>
            </a:endParaRPr>
          </a:p>
        </p:txBody>
      </p:sp>
      <p:sp>
        <p:nvSpPr>
          <p:cNvPr id="71" name="PA_矩形 17"/>
          <p:cNvSpPr/>
          <p:nvPr>
            <p:custDataLst>
              <p:tags r:id="rId2"/>
            </p:custDataLst>
          </p:nvPr>
        </p:nvSpPr>
        <p:spPr>
          <a:xfrm>
            <a:off x="1219835" y="3015615"/>
            <a:ext cx="4799330" cy="706755"/>
          </a:xfrm>
          <a:prstGeom prst="rect">
            <a:avLst/>
          </a:prstGeom>
        </p:spPr>
        <p:txBody>
          <a:bodyPr wrap="square">
            <a:spAutoFit/>
          </a:bodyPr>
          <a:p>
            <a:pPr lvl="0" algn="l"/>
            <a:r>
              <a:rPr lang="zh-CN" altLang="en-US" sz="4000">
                <a:solidFill>
                  <a:schemeClr val="bg1"/>
                </a:solidFill>
                <a:latin typeface="思源黑体 CN Medium" panose="020B0600000000000000" charset="-122"/>
                <a:ea typeface="思源黑体 CN Medium" panose="020B0600000000000000" charset="-122"/>
              </a:rPr>
              <a:t>农业中的智能小车</a:t>
            </a:r>
            <a:endParaRPr lang="zh-CN" altLang="en-US" sz="4000">
              <a:solidFill>
                <a:schemeClr val="bg1"/>
              </a:solidFill>
              <a:latin typeface="思源黑体 CN Medium" panose="020B0600000000000000" charset="-122"/>
              <a:ea typeface="思源黑体 CN Medium" panose="020B0600000000000000" charset="-122"/>
            </a:endParaRPr>
          </a:p>
        </p:txBody>
      </p:sp>
      <p:pic>
        <p:nvPicPr>
          <p:cNvPr id="10" name="图片 9" descr="{_W)P$0WH(5[JQE0[XDN05P"/>
          <p:cNvPicPr>
            <a:picLocks noChangeAspect="1"/>
          </p:cNvPicPr>
          <p:nvPr/>
        </p:nvPicPr>
        <p:blipFill>
          <a:blip r:embed="rId3"/>
          <a:stretch>
            <a:fillRect/>
          </a:stretch>
        </p:blipFill>
        <p:spPr>
          <a:xfrm>
            <a:off x="7371080" y="2819400"/>
            <a:ext cx="2959100" cy="1760855"/>
          </a:xfrm>
          <a:prstGeom prst="rect">
            <a:avLst/>
          </a:prstGeom>
        </p:spPr>
      </p:pic>
      <p:grpSp>
        <p:nvGrpSpPr>
          <p:cNvPr id="5" name="组合 4"/>
          <p:cNvGrpSpPr/>
          <p:nvPr/>
        </p:nvGrpSpPr>
        <p:grpSpPr>
          <a:xfrm>
            <a:off x="1328420"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人物"/>
                <p:cNvPicPr>
                  <a:picLocks noChangeAspect="1"/>
                </p:cNvPicPr>
                <p:nvPr/>
              </p:nvPicPr>
              <p:blipFill>
                <a:blip r:embed="rId4"/>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智慧农业中自动化驾驶系统架构</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07110" y="1798320"/>
            <a:ext cx="4980940" cy="380873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现在智慧农业中，自动化机械的自动驾驶系统架构，通常会采用北斗定位、双目摄像头、液压转向、前轮角度传感器、行车电脑等设备，可以完成障碍物检测、碰撞预警等功能。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6" name="图片 25" descr="PPT母版"/>
          <p:cNvPicPr>
            <a:picLocks noChangeAspect="1"/>
          </p:cNvPicPr>
          <p:nvPr/>
        </p:nvPicPr>
        <p:blipFill>
          <a:blip r:embed="rId1"/>
          <a:stretch>
            <a:fillRect/>
          </a:stretch>
        </p:blipFill>
        <p:spPr>
          <a:xfrm>
            <a:off x="563245" y="5379720"/>
            <a:ext cx="2104390" cy="595630"/>
          </a:xfrm>
          <a:prstGeom prst="rect">
            <a:avLst/>
          </a:prstGeom>
        </p:spPr>
      </p:pic>
      <p:grpSp>
        <p:nvGrpSpPr>
          <p:cNvPr id="5" name="组合 4"/>
          <p:cNvGrpSpPr/>
          <p:nvPr/>
        </p:nvGrpSpPr>
        <p:grpSpPr>
          <a:xfrm>
            <a:off x="6381723" y="1882185"/>
            <a:ext cx="4857675" cy="4125407"/>
            <a:chOff x="9012" y="2328"/>
            <a:chExt cx="9597" cy="8149"/>
          </a:xfrm>
        </p:grpSpPr>
        <p:pic>
          <p:nvPicPr>
            <p:cNvPr id="7" name="图片 6" descr="现代农业机械2"/>
            <p:cNvPicPr>
              <a:picLocks noChangeAspect="1"/>
            </p:cNvPicPr>
            <p:nvPr/>
          </p:nvPicPr>
          <p:blipFill>
            <a:blip r:embed="rId2"/>
            <a:stretch>
              <a:fillRect/>
            </a:stretch>
          </p:blipFill>
          <p:spPr>
            <a:xfrm>
              <a:off x="9012" y="2328"/>
              <a:ext cx="9597" cy="7192"/>
            </a:xfrm>
            <a:prstGeom prst="rect">
              <a:avLst/>
            </a:prstGeom>
          </p:spPr>
        </p:pic>
        <p:sp>
          <p:nvSpPr>
            <p:cNvPr id="9" name="文本框 8"/>
            <p:cNvSpPr txBox="1"/>
            <p:nvPr/>
          </p:nvSpPr>
          <p:spPr>
            <a:xfrm>
              <a:off x="10206" y="9384"/>
              <a:ext cx="7209" cy="1093"/>
            </a:xfrm>
            <a:prstGeom prst="rect">
              <a:avLst/>
            </a:prstGeom>
            <a:noFill/>
          </p:spPr>
          <p:txBody>
            <a:bodyPr wrap="square" rtlCol="0">
              <a:spAutoFit/>
            </a:bodyPr>
            <a:p>
              <a:pPr indent="0" algn="l" fontAlgn="auto">
                <a:lnSpc>
                  <a:spcPct val="150000"/>
                </a:lnSpc>
                <a:spcBef>
                  <a:spcPts val="1000"/>
                </a:spcBef>
                <a:buClrTx/>
                <a:buSzTx/>
                <a:buFontTx/>
                <a:extLst>
                  <a:ext uri="{35155182-B16C-46BC-9424-99874614C6A1}">
                    <wpsdc:indentchars xmlns:wpsdc="http://www.wps.cn/officeDocument/2017/drawingmlCustomData" val="0" checksum="583291441"/>
                  </a:ext>
                </a:extLst>
              </a:pPr>
              <a:r>
                <a:rPr lang="zh-CN" altLang="en-US" sz="2000" dirty="0">
                  <a:latin typeface="思源黑体 CN Light" panose="020B0300000000000000" charset="-122"/>
                  <a:ea typeface="思源黑体 CN Light" panose="020B0300000000000000" charset="-122"/>
                  <a:cs typeface="思源黑体 CN Light" panose="020B0300000000000000" charset="-122"/>
                </a:rPr>
                <a:t>现代化拖拉机，拥有500匹马力</a:t>
              </a:r>
              <a:endParaRPr lang="zh-CN" altLang="en-US" sz="2000" dirty="0">
                <a:latin typeface="思源黑体 CN Light" panose="020B0300000000000000" charset="-122"/>
                <a:ea typeface="思源黑体 CN Light" panose="020B0300000000000000" charset="-122"/>
                <a:cs typeface="思源黑体 CN Light" panose="020B03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000"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智慧农业中智能化设备</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4980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对于大面积农场，往往面临人手不足，工作量极大，但是智能化机械只要工作前设定好对应的参数后，导航系统就引导农机进入自动工作模式。操作者只需要启动遥控器开关，收割机就会按照设定好的工作模式及工作轨道进行工作，行距误差不超过2.5厘米。避障、紧急停车等操作也都是自动完成，一个人可以管理好几台收割机。</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descr="20190621小学版人物集合-小飞_82"/>
          <p:cNvPicPr>
            <a:picLocks noChangeAspect="1"/>
          </p:cNvPicPr>
          <p:nvPr/>
        </p:nvPicPr>
        <p:blipFill>
          <a:blip r:embed="rId1"/>
          <a:stretch>
            <a:fillRect/>
          </a:stretch>
        </p:blipFill>
        <p:spPr>
          <a:xfrm>
            <a:off x="5415280" y="4246245"/>
            <a:ext cx="1361440" cy="1986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如何让智能小车在区域中行走</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1" descr="20190621小学版人物集合-小飞_49"/>
          <p:cNvPicPr>
            <a:picLocks noChangeAspect="1"/>
          </p:cNvPicPr>
          <p:nvPr/>
        </p:nvPicPr>
        <p:blipFill>
          <a:blip r:embed="rId1"/>
          <a:stretch>
            <a:fillRect/>
          </a:stretch>
        </p:blipFill>
        <p:spPr>
          <a:xfrm>
            <a:off x="5139373" y="4337685"/>
            <a:ext cx="1913255" cy="2012315"/>
          </a:xfrm>
          <a:prstGeom prst="rect">
            <a:avLst/>
          </a:prstGeom>
        </p:spPr>
      </p:pic>
      <p:sp>
        <p:nvSpPr>
          <p:cNvPr id="4" name="矩形 3"/>
          <p:cNvSpPr/>
          <p:nvPr/>
        </p:nvSpPr>
        <p:spPr>
          <a:xfrm>
            <a:off x="1016000" y="1475105"/>
            <a:ext cx="10160000" cy="22053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这节课研究的重点是如何</a:t>
            </a:r>
            <a:r>
              <a:rPr lang="zh-CN" altLang="en-US" sz="2000" dirty="0">
                <a:solidFill>
                  <a:srgbClr val="D9746F"/>
                </a:solidFill>
                <a:latin typeface="思源黑体 CN Light" panose="020B0300000000000000" charset="-122"/>
                <a:ea typeface="思源黑体 CN Light" panose="020B0300000000000000" charset="-122"/>
                <a:cs typeface="思源黑体 CN Light" panose="020B0300000000000000" charset="-122"/>
                <a:sym typeface="+mn-ea"/>
              </a:rPr>
              <a:t>让智能车辆自己在农场中跑起来</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。首先我们来思考一下：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假如下图是一片农田，我们将它分成了9个区域，如果要你编写一个移动的方式，让智能车辆从1走到9，每个区域都走到一次，你能想到的最简单的移动方式是怎样呢？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如何让智能小车在区域中行走</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10972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从1到9如何能找到最快的路径。</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14" name="组合 13"/>
          <p:cNvGrpSpPr/>
          <p:nvPr/>
        </p:nvGrpSpPr>
        <p:grpSpPr>
          <a:xfrm>
            <a:off x="4107498" y="2832100"/>
            <a:ext cx="3977005" cy="3323590"/>
            <a:chOff x="5885" y="3315"/>
            <a:chExt cx="7431" cy="6210"/>
          </a:xfrm>
        </p:grpSpPr>
        <p:pic>
          <p:nvPicPr>
            <p:cNvPr id="3" name="图片 2"/>
            <p:cNvPicPr>
              <a:picLocks noChangeAspect="1"/>
            </p:cNvPicPr>
            <p:nvPr/>
          </p:nvPicPr>
          <p:blipFill>
            <a:blip r:embed="rId1"/>
            <a:stretch>
              <a:fillRect/>
            </a:stretch>
          </p:blipFill>
          <p:spPr>
            <a:xfrm>
              <a:off x="5885" y="3315"/>
              <a:ext cx="7431" cy="6210"/>
            </a:xfrm>
            <a:prstGeom prst="rect">
              <a:avLst/>
            </a:prstGeom>
            <a:noFill/>
            <a:ln>
              <a:noFill/>
            </a:ln>
          </p:spPr>
        </p:pic>
        <p:cxnSp>
          <p:nvCxnSpPr>
            <p:cNvPr id="5" name="直接箭头连接符 4"/>
            <p:cNvCxnSpPr/>
            <p:nvPr/>
          </p:nvCxnSpPr>
          <p:spPr>
            <a:xfrm>
              <a:off x="7886" y="4252"/>
              <a:ext cx="83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022" y="4740"/>
              <a:ext cx="0" cy="103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022" y="6987"/>
              <a:ext cx="0" cy="103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0463" y="4236"/>
              <a:ext cx="833" cy="0"/>
            </a:xfrm>
            <a:prstGeom prst="straightConnector1">
              <a:avLst/>
            </a:prstGeom>
            <a:ln w="381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如何让智能小车在区域中行走</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1431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相信同学们很快就能找到最简单的路线，但是这个问题的难点在于如何描述移动的方式或者说路线。</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比如我们的路线是1 → 2 → 3 → 6 → 5 → 4 → 7 → 8 → 9。</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17" name="组合 16"/>
          <p:cNvGrpSpPr/>
          <p:nvPr/>
        </p:nvGrpSpPr>
        <p:grpSpPr>
          <a:xfrm>
            <a:off x="4662805" y="3897630"/>
            <a:ext cx="2866390" cy="2395220"/>
            <a:chOff x="6591" y="4882"/>
            <a:chExt cx="6018" cy="5028"/>
          </a:xfrm>
        </p:grpSpPr>
        <p:pic>
          <p:nvPicPr>
            <p:cNvPr id="2" name="图片 1"/>
            <p:cNvPicPr>
              <a:picLocks noChangeAspect="1"/>
            </p:cNvPicPr>
            <p:nvPr/>
          </p:nvPicPr>
          <p:blipFill>
            <a:blip r:embed="rId1"/>
            <a:stretch>
              <a:fillRect/>
            </a:stretch>
          </p:blipFill>
          <p:spPr>
            <a:xfrm>
              <a:off x="6591" y="4882"/>
              <a:ext cx="6018" cy="5029"/>
            </a:xfrm>
            <a:prstGeom prst="rect">
              <a:avLst/>
            </a:prstGeom>
            <a:noFill/>
            <a:ln>
              <a:noFill/>
            </a:ln>
          </p:spPr>
        </p:pic>
        <p:cxnSp>
          <p:nvCxnSpPr>
            <p:cNvPr id="5" name="直接箭头连接符 4"/>
            <p:cNvCxnSpPr/>
            <p:nvPr/>
          </p:nvCxnSpPr>
          <p:spPr>
            <a:xfrm flipV="1">
              <a:off x="8248" y="5635"/>
              <a:ext cx="660" cy="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10337" y="5635"/>
              <a:ext cx="660" cy="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7572" y="6028"/>
              <a:ext cx="4132" cy="8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8264" y="7388"/>
              <a:ext cx="660" cy="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337" y="7388"/>
              <a:ext cx="660" cy="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7534" y="7835"/>
              <a:ext cx="4132" cy="8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0299" y="9195"/>
              <a:ext cx="660" cy="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8248" y="9179"/>
              <a:ext cx="660" cy="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016000" y="1475105"/>
            <a:ext cx="10160000" cy="216598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我们起码可以有两种方式来描述移动的方式：</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第一种描述方式：从1移动到2，从2移动到3，从3移动到6，从6移动到5，从5移动到4，从4移动到7，从7移动到8，从8移动到9。</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 name="文本框 1"/>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如何让智能小车在区域中行走</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grpSp>
        <p:nvGrpSpPr>
          <p:cNvPr id="5" name="组合 4"/>
          <p:cNvGrpSpPr/>
          <p:nvPr/>
        </p:nvGrpSpPr>
        <p:grpSpPr>
          <a:xfrm>
            <a:off x="4732655" y="3934460"/>
            <a:ext cx="2726690" cy="2381250"/>
            <a:chOff x="6540" y="5253"/>
            <a:chExt cx="5013" cy="4378"/>
          </a:xfrm>
        </p:grpSpPr>
        <p:cxnSp>
          <p:nvCxnSpPr>
            <p:cNvPr id="6" name="直接箭头连接符 5"/>
            <p:cNvCxnSpPr>
              <a:stCxn id="21" idx="3"/>
              <a:endCxn id="22" idx="1"/>
            </p:cNvCxnSpPr>
            <p:nvPr/>
          </p:nvCxnSpPr>
          <p:spPr>
            <a:xfrm>
              <a:off x="7816" y="9076"/>
              <a:ext cx="6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0" idx="3"/>
              <a:endCxn id="15" idx="1"/>
            </p:cNvCxnSpPr>
            <p:nvPr/>
          </p:nvCxnSpPr>
          <p:spPr>
            <a:xfrm>
              <a:off x="9721" y="5808"/>
              <a:ext cx="556"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15" idx="2"/>
              <a:endCxn id="20" idx="0"/>
            </p:cNvCxnSpPr>
            <p:nvPr/>
          </p:nvCxnSpPr>
          <p:spPr>
            <a:xfrm>
              <a:off x="10915" y="6381"/>
              <a:ext cx="0" cy="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20" idx="1"/>
              <a:endCxn id="19" idx="3"/>
            </p:cNvCxnSpPr>
            <p:nvPr/>
          </p:nvCxnSpPr>
          <p:spPr>
            <a:xfrm flipH="1" flipV="1">
              <a:off x="9721" y="7509"/>
              <a:ext cx="556"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540" y="5271"/>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1</a:t>
              </a:r>
              <a:endParaRPr lang="en-US" altLang="zh-CN" sz="2800">
                <a:solidFill>
                  <a:schemeClr val="accent1"/>
                </a:solidFill>
              </a:endParaRPr>
            </a:p>
          </p:txBody>
        </p:sp>
        <p:sp>
          <p:nvSpPr>
            <p:cNvPr id="10" name="矩形 9"/>
            <p:cNvSpPr/>
            <p:nvPr/>
          </p:nvSpPr>
          <p:spPr>
            <a:xfrm>
              <a:off x="8445" y="5253"/>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2</a:t>
              </a:r>
              <a:endParaRPr lang="en-US" altLang="zh-CN" sz="2800">
                <a:solidFill>
                  <a:schemeClr val="accent1"/>
                </a:solidFill>
              </a:endParaRPr>
            </a:p>
          </p:txBody>
        </p:sp>
        <p:sp>
          <p:nvSpPr>
            <p:cNvPr id="15" name="矩形 14"/>
            <p:cNvSpPr/>
            <p:nvPr/>
          </p:nvSpPr>
          <p:spPr>
            <a:xfrm>
              <a:off x="10277" y="5271"/>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3</a:t>
              </a:r>
              <a:endParaRPr lang="en-US" altLang="zh-CN" sz="2800">
                <a:solidFill>
                  <a:schemeClr val="accent1"/>
                </a:solidFill>
              </a:endParaRPr>
            </a:p>
          </p:txBody>
        </p:sp>
        <p:sp>
          <p:nvSpPr>
            <p:cNvPr id="18" name="矩形 17"/>
            <p:cNvSpPr/>
            <p:nvPr/>
          </p:nvSpPr>
          <p:spPr>
            <a:xfrm>
              <a:off x="6540" y="6972"/>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4</a:t>
              </a:r>
              <a:endParaRPr lang="en-US" altLang="zh-CN" sz="2800">
                <a:solidFill>
                  <a:schemeClr val="accent1"/>
                </a:solidFill>
              </a:endParaRPr>
            </a:p>
          </p:txBody>
        </p:sp>
        <p:sp>
          <p:nvSpPr>
            <p:cNvPr id="19" name="矩形 18"/>
            <p:cNvSpPr/>
            <p:nvPr/>
          </p:nvSpPr>
          <p:spPr>
            <a:xfrm>
              <a:off x="8445" y="6954"/>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5</a:t>
              </a:r>
              <a:endParaRPr lang="en-US" altLang="zh-CN" sz="2800">
                <a:solidFill>
                  <a:schemeClr val="accent1"/>
                </a:solidFill>
              </a:endParaRPr>
            </a:p>
          </p:txBody>
        </p:sp>
        <p:sp>
          <p:nvSpPr>
            <p:cNvPr id="20" name="矩形 19"/>
            <p:cNvSpPr/>
            <p:nvPr/>
          </p:nvSpPr>
          <p:spPr>
            <a:xfrm>
              <a:off x="10277" y="6972"/>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6</a:t>
              </a:r>
              <a:endParaRPr lang="en-US" altLang="zh-CN" sz="2800">
                <a:solidFill>
                  <a:schemeClr val="accent1"/>
                </a:solidFill>
              </a:endParaRPr>
            </a:p>
          </p:txBody>
        </p:sp>
        <p:sp>
          <p:nvSpPr>
            <p:cNvPr id="21" name="矩形 20"/>
            <p:cNvSpPr/>
            <p:nvPr/>
          </p:nvSpPr>
          <p:spPr>
            <a:xfrm>
              <a:off x="6540" y="8521"/>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7</a:t>
              </a:r>
              <a:endParaRPr lang="en-US" altLang="zh-CN" sz="2800">
                <a:solidFill>
                  <a:schemeClr val="accent1"/>
                </a:solidFill>
              </a:endParaRPr>
            </a:p>
          </p:txBody>
        </p:sp>
        <p:sp>
          <p:nvSpPr>
            <p:cNvPr id="22" name="矩形 21"/>
            <p:cNvSpPr/>
            <p:nvPr/>
          </p:nvSpPr>
          <p:spPr>
            <a:xfrm>
              <a:off x="8446" y="8521"/>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8</a:t>
              </a:r>
              <a:endParaRPr lang="en-US" altLang="zh-CN" sz="2800">
                <a:solidFill>
                  <a:schemeClr val="accent1"/>
                </a:solidFill>
              </a:endParaRPr>
            </a:p>
          </p:txBody>
        </p:sp>
        <p:sp>
          <p:nvSpPr>
            <p:cNvPr id="23" name="矩形 22"/>
            <p:cNvSpPr/>
            <p:nvPr/>
          </p:nvSpPr>
          <p:spPr>
            <a:xfrm>
              <a:off x="10277" y="8521"/>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9</a:t>
              </a:r>
              <a:endParaRPr lang="en-US" altLang="zh-CN" sz="2800">
                <a:solidFill>
                  <a:schemeClr val="accent1"/>
                </a:solidFill>
              </a:endParaRPr>
            </a:p>
          </p:txBody>
        </p:sp>
        <p:cxnSp>
          <p:nvCxnSpPr>
            <p:cNvPr id="24" name="直接箭头连接符 23"/>
            <p:cNvCxnSpPr>
              <a:stCxn id="19" idx="1"/>
            </p:cNvCxnSpPr>
            <p:nvPr/>
          </p:nvCxnSpPr>
          <p:spPr>
            <a:xfrm flipH="1" flipV="1">
              <a:off x="7816" y="7500"/>
              <a:ext cx="629" cy="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23" idx="1"/>
            </p:cNvCxnSpPr>
            <p:nvPr/>
          </p:nvCxnSpPr>
          <p:spPr>
            <a:xfrm>
              <a:off x="9757" y="9063"/>
              <a:ext cx="520" cy="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7178" y="8102"/>
              <a:ext cx="0" cy="4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8" idx="3"/>
              <a:endCxn id="10" idx="1"/>
            </p:cNvCxnSpPr>
            <p:nvPr/>
          </p:nvCxnSpPr>
          <p:spPr>
            <a:xfrm flipV="1">
              <a:off x="7816" y="5808"/>
              <a:ext cx="629"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ldLvl="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06248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第二种描述方式：从1开始向东移动一个区域，向东移动一个区域，向南移动一个区域，向西移动一个区域，向西移动一个区域，向南移动一个区域，向东移动一个区域，向东移动一个区域。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如何让智能小车在区域中行走</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grpSp>
        <p:nvGrpSpPr>
          <p:cNvPr id="2" name="组合 1"/>
          <p:cNvGrpSpPr/>
          <p:nvPr/>
        </p:nvGrpSpPr>
        <p:grpSpPr>
          <a:xfrm>
            <a:off x="4723130" y="3803650"/>
            <a:ext cx="2745740" cy="2397760"/>
            <a:chOff x="6540" y="5253"/>
            <a:chExt cx="5013" cy="4378"/>
          </a:xfrm>
        </p:grpSpPr>
        <p:cxnSp>
          <p:nvCxnSpPr>
            <p:cNvPr id="6" name="直接箭头连接符 5"/>
            <p:cNvCxnSpPr>
              <a:stCxn id="21" idx="3"/>
              <a:endCxn id="22" idx="1"/>
            </p:cNvCxnSpPr>
            <p:nvPr/>
          </p:nvCxnSpPr>
          <p:spPr>
            <a:xfrm>
              <a:off x="7816" y="9076"/>
              <a:ext cx="6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0" idx="3"/>
              <a:endCxn id="15" idx="1"/>
            </p:cNvCxnSpPr>
            <p:nvPr/>
          </p:nvCxnSpPr>
          <p:spPr>
            <a:xfrm>
              <a:off x="9721" y="5808"/>
              <a:ext cx="556"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15" idx="2"/>
              <a:endCxn id="20" idx="0"/>
            </p:cNvCxnSpPr>
            <p:nvPr/>
          </p:nvCxnSpPr>
          <p:spPr>
            <a:xfrm>
              <a:off x="10915" y="6381"/>
              <a:ext cx="0" cy="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20" idx="1"/>
              <a:endCxn id="19" idx="3"/>
            </p:cNvCxnSpPr>
            <p:nvPr/>
          </p:nvCxnSpPr>
          <p:spPr>
            <a:xfrm flipH="1" flipV="1">
              <a:off x="9721" y="7509"/>
              <a:ext cx="556"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540" y="5271"/>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1</a:t>
              </a:r>
              <a:endParaRPr lang="en-US" altLang="zh-CN" sz="2800">
                <a:solidFill>
                  <a:schemeClr val="accent1"/>
                </a:solidFill>
              </a:endParaRPr>
            </a:p>
          </p:txBody>
        </p:sp>
        <p:sp>
          <p:nvSpPr>
            <p:cNvPr id="10" name="矩形 9"/>
            <p:cNvSpPr/>
            <p:nvPr/>
          </p:nvSpPr>
          <p:spPr>
            <a:xfrm>
              <a:off x="8445" y="5253"/>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2</a:t>
              </a:r>
              <a:endParaRPr lang="en-US" altLang="zh-CN" sz="2800">
                <a:solidFill>
                  <a:schemeClr val="accent1"/>
                </a:solidFill>
              </a:endParaRPr>
            </a:p>
          </p:txBody>
        </p:sp>
        <p:sp>
          <p:nvSpPr>
            <p:cNvPr id="15" name="矩形 14"/>
            <p:cNvSpPr/>
            <p:nvPr/>
          </p:nvSpPr>
          <p:spPr>
            <a:xfrm>
              <a:off x="10277" y="5271"/>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3</a:t>
              </a:r>
              <a:endParaRPr lang="en-US" altLang="zh-CN" sz="2800">
                <a:solidFill>
                  <a:schemeClr val="accent1"/>
                </a:solidFill>
              </a:endParaRPr>
            </a:p>
          </p:txBody>
        </p:sp>
        <p:sp>
          <p:nvSpPr>
            <p:cNvPr id="18" name="矩形 17"/>
            <p:cNvSpPr/>
            <p:nvPr/>
          </p:nvSpPr>
          <p:spPr>
            <a:xfrm>
              <a:off x="6540" y="6972"/>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4</a:t>
              </a:r>
              <a:endParaRPr lang="en-US" altLang="zh-CN" sz="2800">
                <a:solidFill>
                  <a:schemeClr val="accent1"/>
                </a:solidFill>
              </a:endParaRPr>
            </a:p>
          </p:txBody>
        </p:sp>
        <p:sp>
          <p:nvSpPr>
            <p:cNvPr id="19" name="矩形 18"/>
            <p:cNvSpPr/>
            <p:nvPr/>
          </p:nvSpPr>
          <p:spPr>
            <a:xfrm>
              <a:off x="8445" y="6954"/>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5</a:t>
              </a:r>
              <a:endParaRPr lang="en-US" altLang="zh-CN" sz="2800">
                <a:solidFill>
                  <a:schemeClr val="accent1"/>
                </a:solidFill>
              </a:endParaRPr>
            </a:p>
          </p:txBody>
        </p:sp>
        <p:sp>
          <p:nvSpPr>
            <p:cNvPr id="20" name="矩形 19"/>
            <p:cNvSpPr/>
            <p:nvPr/>
          </p:nvSpPr>
          <p:spPr>
            <a:xfrm>
              <a:off x="10277" y="6972"/>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6</a:t>
              </a:r>
              <a:endParaRPr lang="en-US" altLang="zh-CN" sz="2800">
                <a:solidFill>
                  <a:schemeClr val="accent1"/>
                </a:solidFill>
              </a:endParaRPr>
            </a:p>
          </p:txBody>
        </p:sp>
        <p:sp>
          <p:nvSpPr>
            <p:cNvPr id="21" name="矩形 20"/>
            <p:cNvSpPr/>
            <p:nvPr/>
          </p:nvSpPr>
          <p:spPr>
            <a:xfrm>
              <a:off x="6540" y="8521"/>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7</a:t>
              </a:r>
              <a:endParaRPr lang="en-US" altLang="zh-CN" sz="2800">
                <a:solidFill>
                  <a:schemeClr val="accent1"/>
                </a:solidFill>
              </a:endParaRPr>
            </a:p>
          </p:txBody>
        </p:sp>
        <p:sp>
          <p:nvSpPr>
            <p:cNvPr id="22" name="矩形 21"/>
            <p:cNvSpPr/>
            <p:nvPr/>
          </p:nvSpPr>
          <p:spPr>
            <a:xfrm>
              <a:off x="8446" y="8521"/>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8</a:t>
              </a:r>
              <a:endParaRPr lang="en-US" altLang="zh-CN" sz="2800">
                <a:solidFill>
                  <a:schemeClr val="accent1"/>
                </a:solidFill>
              </a:endParaRPr>
            </a:p>
          </p:txBody>
        </p:sp>
        <p:sp>
          <p:nvSpPr>
            <p:cNvPr id="23" name="矩形 22"/>
            <p:cNvSpPr/>
            <p:nvPr/>
          </p:nvSpPr>
          <p:spPr>
            <a:xfrm>
              <a:off x="10277" y="8521"/>
              <a:ext cx="1276" cy="111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chemeClr val="accent1"/>
                  </a:solidFill>
                </a:rPr>
                <a:t>9</a:t>
              </a:r>
              <a:endParaRPr lang="en-US" altLang="zh-CN" sz="2800">
                <a:solidFill>
                  <a:schemeClr val="accent1"/>
                </a:solidFill>
              </a:endParaRPr>
            </a:p>
          </p:txBody>
        </p:sp>
        <p:cxnSp>
          <p:nvCxnSpPr>
            <p:cNvPr id="24" name="直接箭头连接符 23"/>
            <p:cNvCxnSpPr>
              <a:stCxn id="19" idx="1"/>
            </p:cNvCxnSpPr>
            <p:nvPr/>
          </p:nvCxnSpPr>
          <p:spPr>
            <a:xfrm flipH="1" flipV="1">
              <a:off x="7816" y="7500"/>
              <a:ext cx="629" cy="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23" idx="1"/>
            </p:cNvCxnSpPr>
            <p:nvPr/>
          </p:nvCxnSpPr>
          <p:spPr>
            <a:xfrm>
              <a:off x="9757" y="9063"/>
              <a:ext cx="520" cy="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7178" y="8102"/>
              <a:ext cx="0" cy="4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8" idx="3"/>
              <a:endCxn id="10" idx="1"/>
            </p:cNvCxnSpPr>
            <p:nvPr/>
          </p:nvCxnSpPr>
          <p:spPr>
            <a:xfrm flipV="1">
              <a:off x="7816" y="5808"/>
              <a:ext cx="629" cy="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414591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同学们觉得这两种描述方式有什么区别呢？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其中这两种移动方式或者描述方式的区别就是农业中的自动驾驶和生活中的自动驾驶的区别。</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农业中的自动驾驶一般发生在“安全区域”，这个区域一般不会有什么意外情况发生，也不会有很多车辆、人走来走去，所以我们只需要在地图上标记好坐标，然后编写好程序让智能车辆从一个坐标移动到下一个坐标，而这些坐标就可以确定了智能车辆的工作路线。</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如何让智能小车在区域中行走</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36963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生活中的自动驾驶则充满了变数，自动驾驶的车辆需要不断地根据实时的路况来判断是应该向前还是刹车，是应该转左还是转右。</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同时用坐标来确定路线可以避免了因为土地下陷、车轮打滑等因素使车辆偏离原定路线的问题哦！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那么接下来我们就尝试一下用这种方式来控制沙盘中智能小车完成指定路线的移动吧！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实验探究</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83781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对于智能小车通过坐标移动，可以从简单得步骤开始：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 设定好坐标（通过RFID实现）位置。</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 控制小车移动。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 到达坐标位置选择左转或者右转。</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问题逐步分解</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 descr="20190621小学版人物集合-小飞_120"/>
          <p:cNvPicPr>
            <a:picLocks noChangeAspect="1"/>
          </p:cNvPicPr>
          <p:nvPr/>
        </p:nvPicPr>
        <p:blipFill>
          <a:blip r:embed="rId1"/>
          <a:stretch>
            <a:fillRect/>
          </a:stretch>
        </p:blipFill>
        <p:spPr>
          <a:xfrm>
            <a:off x="5322888" y="4670425"/>
            <a:ext cx="1546225" cy="1602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4784725" y="2699385"/>
            <a:ext cx="4251960" cy="657860"/>
            <a:chOff x="7510" y="2948"/>
            <a:chExt cx="6696" cy="1036"/>
          </a:xfrm>
        </p:grpSpPr>
        <p:sp>
          <p:nvSpPr>
            <p:cNvPr id="2" name="椭圆 1"/>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1</a:t>
              </a:r>
              <a:endParaRPr lang="en-US" altLang="zh-CN" sz="2600">
                <a:latin typeface="思源黑体 CN Normal" panose="020B0400000000000000" charset="-122"/>
                <a:ea typeface="思源黑体 CN Normal" panose="020B0400000000000000" charset="-122"/>
              </a:endParaRPr>
            </a:p>
          </p:txBody>
        </p:sp>
        <p:sp>
          <p:nvSpPr>
            <p:cNvPr id="3" name="文本框 2"/>
            <p:cNvSpPr txBox="1"/>
            <p:nvPr/>
          </p:nvSpPr>
          <p:spPr>
            <a:xfrm>
              <a:off x="9078" y="3128"/>
              <a:ext cx="5128" cy="677"/>
            </a:xfrm>
            <a:prstGeom prst="rect">
              <a:avLst/>
            </a:prstGeom>
            <a:noFill/>
          </p:spPr>
          <p:txBody>
            <a:bodyPr wrap="none" rtlCol="0" anchor="t">
              <a:spAutoFit/>
            </a:bodyPr>
            <a:p>
              <a:pPr algn="ctr" fontAlgn="ctr">
                <a:lnSpc>
                  <a:spcPct val="100000"/>
                </a:lnSpc>
                <a:buClrTx/>
                <a:buSzTx/>
                <a:buFontTx/>
              </a:pPr>
              <a:r>
                <a:rPr lang="zh-CN" altLang="en-US" sz="2200">
                  <a:solidFill>
                    <a:srgbClr val="1F3964"/>
                  </a:solidFill>
                  <a:latin typeface="思源黑体 CN Normal" panose="020B0400000000000000" charset="-122"/>
                  <a:ea typeface="思源黑体 CN Normal" panose="020B0400000000000000" charset="-122"/>
                  <a:sym typeface="+mn-ea"/>
                </a:rPr>
                <a:t>智能小车在农业中的作用</a:t>
              </a:r>
              <a:endParaRPr lang="zh-CN" altLang="en-US" sz="2200">
                <a:solidFill>
                  <a:srgbClr val="1F3964"/>
                </a:solidFill>
                <a:latin typeface="思源黑体 CN Normal" panose="020B0400000000000000" charset="-122"/>
                <a:ea typeface="思源黑体 CN Normal" panose="020B0400000000000000" charset="-122"/>
                <a:sym typeface="+mn-ea"/>
              </a:endParaRPr>
            </a:p>
          </p:txBody>
        </p:sp>
      </p:grpSp>
      <p:grpSp>
        <p:nvGrpSpPr>
          <p:cNvPr id="16" name="组合 15"/>
          <p:cNvGrpSpPr/>
          <p:nvPr/>
        </p:nvGrpSpPr>
        <p:grpSpPr>
          <a:xfrm>
            <a:off x="4784725" y="3852545"/>
            <a:ext cx="4328160" cy="657225"/>
            <a:chOff x="7510" y="4935"/>
            <a:chExt cx="6816" cy="1018"/>
          </a:xfrm>
        </p:grpSpPr>
        <p:sp>
          <p:nvSpPr>
            <p:cNvPr id="6" name="椭圆 5"/>
            <p:cNvSpPr/>
            <p:nvPr/>
          </p:nvSpPr>
          <p:spPr>
            <a:xfrm>
              <a:off x="7510" y="4935"/>
              <a:ext cx="1036" cy="1018"/>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2</a:t>
              </a:r>
              <a:endParaRPr lang="en-US" altLang="zh-CN" sz="2600">
                <a:latin typeface="思源黑体 CN Normal" panose="020B0400000000000000" charset="-122"/>
                <a:ea typeface="思源黑体 CN Normal" panose="020B0400000000000000" charset="-122"/>
              </a:endParaRPr>
            </a:p>
          </p:txBody>
        </p:sp>
        <p:sp>
          <p:nvSpPr>
            <p:cNvPr id="7" name="文本框 6"/>
            <p:cNvSpPr txBox="1"/>
            <p:nvPr/>
          </p:nvSpPr>
          <p:spPr>
            <a:xfrm>
              <a:off x="9060" y="5111"/>
              <a:ext cx="5266" cy="666"/>
            </a:xfrm>
            <a:prstGeom prst="rect">
              <a:avLst/>
            </a:prstGeom>
            <a:noFill/>
          </p:spPr>
          <p:txBody>
            <a:bodyPr wrap="none" rtlCol="0" anchor="t">
              <a:spAutoFit/>
            </a:bodyPr>
            <a:p>
              <a:pPr algn="l" fontAlgn="ctr">
                <a:lnSpc>
                  <a:spcPct val="100000"/>
                </a:lnSpc>
                <a:buClrTx/>
                <a:buSzTx/>
                <a:buFontTx/>
              </a:pPr>
              <a:r>
                <a:rPr lang="zh-CN" altLang="en-US" sz="2200">
                  <a:solidFill>
                    <a:srgbClr val="1F3964"/>
                  </a:solidFill>
                  <a:latin typeface="思源黑体 CN Normal" panose="020B0400000000000000" charset="-122"/>
                  <a:ea typeface="思源黑体 CN Normal" panose="020B0400000000000000" charset="-122"/>
                  <a:sym typeface="+mn-ea"/>
                </a:rPr>
                <a:t>Python编程实现智能小车</a:t>
              </a:r>
              <a:endParaRPr lang="zh-CN" altLang="en-US" sz="2200">
                <a:solidFill>
                  <a:srgbClr val="1F3964"/>
                </a:solidFill>
                <a:latin typeface="思源黑体 CN Normal" panose="020B0400000000000000" charset="-122"/>
                <a:ea typeface="思源黑体 CN Normal" panose="020B0400000000000000"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219835" y="3014345"/>
            <a:ext cx="9752330"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二、</a:t>
            </a:r>
            <a:r>
              <a:rPr lang="en-US" altLang="zh-CN" sz="4800">
                <a:solidFill>
                  <a:schemeClr val="bg1"/>
                </a:solidFill>
                <a:latin typeface="思源黑体 CN Bold" panose="020B0800000000000000" charset="-122"/>
                <a:ea typeface="思源黑体 CN Bold" panose="020B0800000000000000" charset="-122"/>
              </a:rPr>
              <a:t>Python</a:t>
            </a:r>
            <a:r>
              <a:rPr lang="zh-CN" altLang="en-US" sz="4800">
                <a:solidFill>
                  <a:schemeClr val="bg1"/>
                </a:solidFill>
                <a:latin typeface="思源黑体 CN Bold" panose="020B0800000000000000" charset="-122"/>
                <a:ea typeface="思源黑体 CN Bold" panose="020B0800000000000000" charset="-122"/>
              </a:rPr>
              <a:t>编程实现智能小车</a:t>
            </a:r>
            <a:endParaRPr lang="zh-CN" altLang="en-US"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查看源代码，执行操作</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0350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我们要使用智能小车读取到RFID卡，就需要根据卡号来控制小车前进后退转弯等。</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20190621小学版人物集合-小飞_123"/>
          <p:cNvPicPr>
            <a:picLocks noChangeAspect="1"/>
          </p:cNvPicPr>
          <p:nvPr/>
        </p:nvPicPr>
        <p:blipFill>
          <a:blip r:embed="rId1"/>
          <a:stretch>
            <a:fillRect/>
          </a:stretch>
        </p:blipFill>
        <p:spPr>
          <a:xfrm>
            <a:off x="5376863" y="4758690"/>
            <a:ext cx="1438275" cy="1697355"/>
          </a:xfrm>
          <a:prstGeom prst="rect">
            <a:avLst/>
          </a:prstGeom>
        </p:spPr>
      </p:pic>
      <p:sp>
        <p:nvSpPr>
          <p:cNvPr id="4" name="矩形 3"/>
          <p:cNvSpPr/>
          <p:nvPr/>
        </p:nvSpPr>
        <p:spPr>
          <a:xfrm>
            <a:off x="1016635" y="2597150"/>
            <a:ext cx="10160000" cy="169989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请</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同学们找到</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源码路径：</a:t>
            </a:r>
            <a:r>
              <a:rPr lang="zh-CN" altLang="en-US" sz="2000" dirty="0">
                <a:solidFill>
                  <a:srgbClr val="D9746F"/>
                </a:solidFill>
                <a:latin typeface="思源黑体 CN Light" panose="020B0300000000000000" charset="-122"/>
                <a:ea typeface="思源黑体 CN Light" panose="020B0300000000000000" charset="-122"/>
                <a:cs typeface="思源黑体 CN Light" panose="020B0300000000000000" charset="-122"/>
                <a:sym typeface="+mn-ea"/>
              </a:rPr>
              <a:t>基于Python的小车控制案例\小车简单案例.py文件</a:t>
            </a:r>
            <a:endParaRPr lang="zh-CN" altLang="en-US" sz="2000" dirty="0">
              <a:solidFill>
                <a:srgbClr val="D9746F"/>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代码的解释会以注释的形式存放在代码里，方便同学们了解与学习。</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P spid="4" grpId="0" bldLvl="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实验探究</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1582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最终完成效果：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C:\Users\lansenboy\Pictures\Saved Pictures\QQ图片20191209172135.gifQQ图片20191209172135"/>
          <p:cNvPicPr>
            <a:picLocks noChangeAspect="1"/>
          </p:cNvPicPr>
          <p:nvPr/>
        </p:nvPicPr>
        <p:blipFill>
          <a:blip r:embed="rId1"/>
          <a:srcRect/>
          <a:stretch>
            <a:fillRect/>
          </a:stretch>
        </p:blipFill>
        <p:spPr>
          <a:xfrm>
            <a:off x="5053648" y="2889885"/>
            <a:ext cx="2084705" cy="3705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8543290" cy="346456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控制传送带实验要求：</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fontAlgn="auto">
              <a:lnSpc>
                <a:spcPct val="150000"/>
              </a:lnSpc>
              <a:spcBef>
                <a:spcPts val="1000"/>
              </a:spcBef>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观察流程图、思维导图，判断程序具有什么功能。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实验器材：智能小车。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控制模块：根据RFID定位。</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以小组的形式完成实验。</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6" name="图片 5" descr="girls-on-desk-looking-at-notebook-159823"/>
          <p:cNvPicPr>
            <a:picLocks noChangeAspect="1"/>
          </p:cNvPicPr>
          <p:nvPr/>
        </p:nvPicPr>
        <p:blipFill>
          <a:blip r:embed="rId1"/>
          <a:stretch>
            <a:fillRect/>
          </a:stretch>
        </p:blipFill>
        <p:spPr>
          <a:xfrm>
            <a:off x="7807325" y="3554095"/>
            <a:ext cx="3520440" cy="2343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文本框 3"/>
          <p:cNvSpPr txBox="1"/>
          <p:nvPr/>
        </p:nvSpPr>
        <p:spPr>
          <a:xfrm>
            <a:off x="6710045" y="5779770"/>
            <a:ext cx="1341120" cy="614045"/>
          </a:xfrm>
          <a:prstGeom prst="rect">
            <a:avLst/>
          </a:prstGeom>
          <a:noFill/>
        </p:spPr>
        <p:txBody>
          <a:bodyPr wrap="square" rtlCol="0">
            <a:spAutoFit/>
          </a:bodyPr>
          <a:p>
            <a:r>
              <a:rPr lang="zh-CN" altLang="en-US" sz="1600">
                <a:latin typeface="思源黑体 CN Light" panose="020B0300000000000000" charset="-122"/>
                <a:ea typeface="思源黑体 CN Light" panose="020B0300000000000000" charset="-122"/>
              </a:rPr>
              <a:t>编程逻辑图（流程图</a:t>
            </a:r>
            <a:r>
              <a:rPr lang="zh-CN" altLang="en-US">
                <a:latin typeface="思源黑体 CN Light" panose="020B0300000000000000" charset="-122"/>
                <a:ea typeface="思源黑体 CN Light" panose="020B0300000000000000" charset="-122"/>
              </a:rPr>
              <a:t>）</a:t>
            </a:r>
            <a:endParaRPr lang="zh-CN" altLang="en-US">
              <a:latin typeface="思源黑体 CN Light" panose="020B0300000000000000" charset="-122"/>
              <a:ea typeface="思源黑体 CN Light" panose="020B0300000000000000" charset="-122"/>
            </a:endParaRPr>
          </a:p>
        </p:txBody>
      </p:sp>
      <p:pic>
        <p:nvPicPr>
          <p:cNvPr id="6" name="ECB019B1-382A-4266-B25C-5B523AA43C14-1" descr="qt_temp"/>
          <p:cNvPicPr>
            <a:picLocks noChangeAspect="1"/>
          </p:cNvPicPr>
          <p:nvPr/>
        </p:nvPicPr>
        <p:blipFill>
          <a:blip r:embed="rId1"/>
          <a:srcRect l="6094" t="4628" r="7905" b="7439"/>
          <a:stretch>
            <a:fillRect/>
          </a:stretch>
        </p:blipFill>
        <p:spPr>
          <a:xfrm>
            <a:off x="5496243" y="412750"/>
            <a:ext cx="3537585" cy="5469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C9F754DE-2CAD-44b6-B708-469DEB6407EB-2" descr="qt_temp"/>
          <p:cNvPicPr>
            <a:picLocks noChangeAspect="1"/>
          </p:cNvPicPr>
          <p:nvPr/>
        </p:nvPicPr>
        <p:blipFill>
          <a:blip r:embed="rId1"/>
          <a:stretch>
            <a:fillRect/>
          </a:stretch>
        </p:blipFill>
        <p:spPr>
          <a:xfrm>
            <a:off x="1066800" y="2216785"/>
            <a:ext cx="10058400" cy="2424430"/>
          </a:xfrm>
          <a:prstGeom prst="rect">
            <a:avLst/>
          </a:prstGeom>
        </p:spPr>
      </p:pic>
      <p:sp>
        <p:nvSpPr>
          <p:cNvPr id="3" name="文本框 2"/>
          <p:cNvSpPr txBox="1"/>
          <p:nvPr/>
        </p:nvSpPr>
        <p:spPr>
          <a:xfrm>
            <a:off x="5507355" y="4781550"/>
            <a:ext cx="1177290" cy="368300"/>
          </a:xfrm>
          <a:prstGeom prst="rect">
            <a:avLst/>
          </a:prstGeom>
          <a:noFill/>
        </p:spPr>
        <p:txBody>
          <a:bodyPr wrap="square" rtlCol="0">
            <a:spAutoFit/>
          </a:bodyPr>
          <a:p>
            <a:r>
              <a:rPr lang="zh-CN" altLang="en-US">
                <a:latin typeface="思源黑体 CN Light" panose="020B0300000000000000" charset="-122"/>
                <a:ea typeface="思源黑体 CN Light" panose="020B0300000000000000" charset="-122"/>
              </a:rPr>
              <a:t>思维导图</a:t>
            </a:r>
            <a:endParaRPr lang="zh-CN" altLang="en-US">
              <a:latin typeface="思源黑体 CN Light" panose="020B0300000000000000" charset="-122"/>
              <a:ea typeface="思源黑体 CN Light" panose="020B03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编程注意事项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2" name="矩形 1"/>
          <p:cNvSpPr/>
          <p:nvPr/>
        </p:nvSpPr>
        <p:spPr>
          <a:xfrm>
            <a:off x="1016000" y="1666240"/>
            <a:ext cx="4573270" cy="448056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以小组的形式讨论 5分钟，确定程序的功能，而非盲目开始。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胆大心细，碰见程序出错，需要镇定，查看错误提示，根据错误提示查找正确答案。</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457200" indent="508000" algn="l" fontAlgn="auto">
              <a:lnSpc>
                <a:spcPct val="150000"/>
              </a:lnSpc>
              <a:spcBef>
                <a:spcPts val="1000"/>
              </a:spcBef>
              <a:buClrTx/>
              <a:buSzTx/>
              <a:buFontTx/>
              <a:buAutoNum type="arabicPeriod"/>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注意标点符号等中英文状态，需要使用英文状态的标点符号输入。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battle-board-game-challenge-chess-209640"/>
          <p:cNvPicPr>
            <a:picLocks noChangeAspect="1"/>
          </p:cNvPicPr>
          <p:nvPr/>
        </p:nvPicPr>
        <p:blipFill>
          <a:blip r:embed="rId1"/>
          <a:stretch>
            <a:fillRect/>
          </a:stretch>
        </p:blipFill>
        <p:spPr>
          <a:xfrm>
            <a:off x="6062980" y="1948815"/>
            <a:ext cx="5201920" cy="3495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bldLvl="0" animBg="1"/>
      <p:bldP spid="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总结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30105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了解了农业中的一些“智能车辆”，以及它们自动驾驶的原理，虽然让小车从一个坐标移动到下一个坐标的命令看似很简单，但是其实背后也是涉及了很多复杂的程序和代码，感兴趣的同学可以自己研究一下这方面的知识。而这节课提到的生活中的自动驾驶，其实也慢慢走进我们的生活了，可能某天我们就会看见自动驾驶的车辆从我们身边开过，感兴趣的同学也可以了解一下这方面的知识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descr="C:\Users\lansenboy\Pictures\Camera Roll\close-up-of-human-hand-327533.jpgclose-up-of-human-hand-327533"/>
          <p:cNvPicPr>
            <a:picLocks noChangeAspect="1"/>
          </p:cNvPicPr>
          <p:nvPr/>
        </p:nvPicPr>
        <p:blipFill>
          <a:blip r:embed="rId1"/>
          <a:srcRect/>
          <a:stretch>
            <a:fillRect/>
          </a:stretch>
        </p:blipFill>
        <p:spPr>
          <a:xfrm>
            <a:off x="4638040" y="4657090"/>
            <a:ext cx="2915920" cy="1822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课后实验&amp;思考</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6795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a:t>
            </a:r>
            <a:r>
              <a:rPr lang="en-US" altLang="zh-CN"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和朋友分享智能车辆在农田中移动的方法。</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a:t>
            </a:r>
            <a:r>
              <a:rPr lang="en-US" altLang="zh-CN"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 </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尝试了解更多自动驾驶的方式和相关知识。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课后实验&amp;思考</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grpSp>
        <p:nvGrpSpPr>
          <p:cNvPr id="17" name="组合 16"/>
          <p:cNvGrpSpPr/>
          <p:nvPr/>
        </p:nvGrpSpPr>
        <p:grpSpPr>
          <a:xfrm>
            <a:off x="2575560" y="1701165"/>
            <a:ext cx="7040880" cy="3672840"/>
            <a:chOff x="4595" y="2679"/>
            <a:chExt cx="11088" cy="5784"/>
          </a:xfrm>
        </p:grpSpPr>
        <p:sp>
          <p:nvSpPr>
            <p:cNvPr id="2" name="圆角矩形 1"/>
            <p:cNvSpPr/>
            <p:nvPr/>
          </p:nvSpPr>
          <p:spPr>
            <a:xfrm>
              <a:off x="4595" y="2679"/>
              <a:ext cx="11089" cy="368"/>
            </a:xfrm>
            <a:prstGeom prst="round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4929" y="2679"/>
              <a:ext cx="10421" cy="5784"/>
              <a:chOff x="3153" y="2679"/>
              <a:chExt cx="10421" cy="5784"/>
            </a:xfrm>
          </p:grpSpPr>
          <p:sp>
            <p:nvSpPr>
              <p:cNvPr id="7" name="椭圆 6"/>
              <p:cNvSpPr/>
              <p:nvPr/>
            </p:nvSpPr>
            <p:spPr>
              <a:xfrm>
                <a:off x="4552" y="2679"/>
                <a:ext cx="319" cy="366"/>
              </a:xfrm>
              <a:prstGeom prst="ellipse">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8" name="椭圆 7"/>
              <p:cNvSpPr/>
              <p:nvPr/>
            </p:nvSpPr>
            <p:spPr>
              <a:xfrm>
                <a:off x="4871" y="2679"/>
                <a:ext cx="319" cy="366"/>
              </a:xfrm>
              <a:prstGeom prst="ellipse">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9" name="椭圆 8"/>
              <p:cNvSpPr/>
              <p:nvPr/>
            </p:nvSpPr>
            <p:spPr>
              <a:xfrm>
                <a:off x="5190" y="2679"/>
                <a:ext cx="319" cy="366"/>
              </a:xfrm>
              <a:prstGeom prst="ellipse">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grpSp>
            <p:nvGrpSpPr>
              <p:cNvPr id="36" name="组合 35"/>
              <p:cNvGrpSpPr/>
              <p:nvPr/>
            </p:nvGrpSpPr>
            <p:grpSpPr>
              <a:xfrm rot="0">
                <a:off x="4419" y="2998"/>
                <a:ext cx="1223" cy="3104"/>
                <a:chOff x="2274" y="4192"/>
                <a:chExt cx="1488" cy="4169"/>
              </a:xfrm>
            </p:grpSpPr>
            <p:sp>
              <p:nvSpPr>
                <p:cNvPr id="10" name="梯形 9"/>
                <p:cNvSpPr/>
                <p:nvPr/>
              </p:nvSpPr>
              <p:spPr>
                <a:xfrm>
                  <a:off x="2640" y="4192"/>
                  <a:ext cx="756" cy="449"/>
                </a:xfrm>
                <a:prstGeom prst="trapezoid">
                  <a:avLst/>
                </a:prstGeom>
              </p:spPr>
              <p:style>
                <a:lnRef idx="1">
                  <a:schemeClr val="dk1"/>
                </a:lnRef>
                <a:fillRef idx="3">
                  <a:schemeClr val="dk1"/>
                </a:fillRef>
                <a:effectRef idx="2">
                  <a:schemeClr val="dk1"/>
                </a:effectRef>
                <a:fontRef idx="minor">
                  <a:schemeClr val="lt1"/>
                </a:fontRef>
              </p:style>
              <p:txBody>
                <a:bodyPr rtlCol="0" anchor="ctr"/>
                <a:p>
                  <a:pPr algn="ctr"/>
                  <a:endParaRPr lang="zh-CN" altLang="en-US"/>
                </a:p>
              </p:txBody>
            </p:sp>
            <p:sp>
              <p:nvSpPr>
                <p:cNvPr id="11" name="矩形 10"/>
                <p:cNvSpPr/>
                <p:nvPr/>
              </p:nvSpPr>
              <p:spPr>
                <a:xfrm>
                  <a:off x="2274" y="4641"/>
                  <a:ext cx="1489" cy="1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12" name="矩形 11"/>
                <p:cNvSpPr/>
                <p:nvPr/>
              </p:nvSpPr>
              <p:spPr>
                <a:xfrm>
                  <a:off x="2859" y="4760"/>
                  <a:ext cx="319" cy="11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13" name="梯形 12"/>
                <p:cNvSpPr/>
                <p:nvPr/>
              </p:nvSpPr>
              <p:spPr>
                <a:xfrm rot="13260000">
                  <a:off x="2676" y="5984"/>
                  <a:ext cx="331" cy="646"/>
                </a:xfrm>
                <a:prstGeom prst="trapezoid">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14" name="椭圆 13"/>
                <p:cNvSpPr/>
                <p:nvPr/>
              </p:nvSpPr>
              <p:spPr>
                <a:xfrm>
                  <a:off x="2824" y="5919"/>
                  <a:ext cx="426" cy="355"/>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p>
                  <a:pPr algn="ctr"/>
                  <a:endParaRPr lang="zh-CN" altLang="en-US"/>
                </a:p>
              </p:txBody>
            </p:sp>
            <p:sp>
              <p:nvSpPr>
                <p:cNvPr id="15" name="椭圆 14"/>
                <p:cNvSpPr/>
                <p:nvPr/>
              </p:nvSpPr>
              <p:spPr>
                <a:xfrm>
                  <a:off x="2405" y="6409"/>
                  <a:ext cx="384" cy="379"/>
                </a:xfrm>
                <a:prstGeom prst="ellipse">
                  <a:avLst/>
                </a:prstGeom>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16" name="矩形 15"/>
                <p:cNvSpPr/>
                <p:nvPr/>
              </p:nvSpPr>
              <p:spPr>
                <a:xfrm>
                  <a:off x="2498" y="6788"/>
                  <a:ext cx="198" cy="8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grpSp>
              <p:nvGrpSpPr>
                <p:cNvPr id="34" name="组合 33"/>
                <p:cNvGrpSpPr/>
                <p:nvPr/>
              </p:nvGrpSpPr>
              <p:grpSpPr>
                <a:xfrm>
                  <a:off x="2371" y="7593"/>
                  <a:ext cx="453" cy="768"/>
                  <a:chOff x="9327" y="7692"/>
                  <a:chExt cx="697" cy="1217"/>
                </a:xfrm>
              </p:grpSpPr>
              <p:cxnSp>
                <p:nvCxnSpPr>
                  <p:cNvPr id="27" name="直接连接符 26"/>
                  <p:cNvCxnSpPr/>
                  <p:nvPr/>
                </p:nvCxnSpPr>
                <p:spPr>
                  <a:xfrm flipH="1">
                    <a:off x="9327" y="7692"/>
                    <a:ext cx="354" cy="6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681" y="7703"/>
                    <a:ext cx="0" cy="5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693" y="7739"/>
                    <a:ext cx="307" cy="5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9327" y="8283"/>
                    <a:ext cx="12" cy="6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9670" y="8283"/>
                    <a:ext cx="12" cy="5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000" y="8283"/>
                    <a:ext cx="24" cy="6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矩形 34"/>
                <p:cNvSpPr/>
                <p:nvPr/>
              </p:nvSpPr>
              <p:spPr>
                <a:xfrm>
                  <a:off x="2317" y="7538"/>
                  <a:ext cx="568" cy="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grpSp>
          <p:grpSp>
            <p:nvGrpSpPr>
              <p:cNvPr id="43" name="组合 42"/>
              <p:cNvGrpSpPr/>
              <p:nvPr/>
            </p:nvGrpSpPr>
            <p:grpSpPr>
              <a:xfrm rot="0">
                <a:off x="3153" y="7539"/>
                <a:ext cx="3086" cy="870"/>
                <a:chOff x="4487" y="7981"/>
                <a:chExt cx="4008" cy="1354"/>
              </a:xfrm>
            </p:grpSpPr>
            <p:grpSp>
              <p:nvGrpSpPr>
                <p:cNvPr id="40" name="组合 39"/>
                <p:cNvGrpSpPr/>
                <p:nvPr/>
              </p:nvGrpSpPr>
              <p:grpSpPr>
                <a:xfrm>
                  <a:off x="4487" y="7981"/>
                  <a:ext cx="4008" cy="1354"/>
                  <a:chOff x="5101" y="6965"/>
                  <a:chExt cx="4008" cy="1354"/>
                </a:xfrm>
              </p:grpSpPr>
              <p:sp>
                <p:nvSpPr>
                  <p:cNvPr id="37" name="L 形 36"/>
                  <p:cNvSpPr/>
                  <p:nvPr/>
                </p:nvSpPr>
                <p:spPr>
                  <a:xfrm>
                    <a:off x="5101" y="6965"/>
                    <a:ext cx="4008" cy="674"/>
                  </a:xfrm>
                  <a:prstGeom prst="corner">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38" name="椭圆 37"/>
                  <p:cNvSpPr/>
                  <p:nvPr/>
                </p:nvSpPr>
                <p:spPr>
                  <a:xfrm>
                    <a:off x="5130" y="7539"/>
                    <a:ext cx="863" cy="78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zh-CN" altLang="en-US"/>
                  </a:p>
                </p:txBody>
              </p:sp>
              <p:sp>
                <p:nvSpPr>
                  <p:cNvPr id="39" name="椭圆 38"/>
                  <p:cNvSpPr/>
                  <p:nvPr/>
                </p:nvSpPr>
                <p:spPr>
                  <a:xfrm>
                    <a:off x="8246" y="7503"/>
                    <a:ext cx="863" cy="78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zh-CN" altLang="en-US"/>
                  </a:p>
                </p:txBody>
              </p:sp>
            </p:grpSp>
            <p:sp>
              <p:nvSpPr>
                <p:cNvPr id="41" name="椭圆 40"/>
                <p:cNvSpPr/>
                <p:nvPr/>
              </p:nvSpPr>
              <p:spPr>
                <a:xfrm>
                  <a:off x="4852" y="8821"/>
                  <a:ext cx="191" cy="248"/>
                </a:xfrm>
                <a:prstGeom prst="ellipse">
                  <a:avLst/>
                </a:prstGeom>
              </p:spPr>
              <p:style>
                <a:lnRef idx="0">
                  <a:schemeClr val="dk1"/>
                </a:lnRef>
                <a:fillRef idx="3">
                  <a:schemeClr val="dk1"/>
                </a:fillRef>
                <a:effectRef idx="3">
                  <a:schemeClr val="dk1"/>
                </a:effectRef>
                <a:fontRef idx="minor">
                  <a:schemeClr val="lt1"/>
                </a:fontRef>
              </p:style>
              <p:txBody>
                <a:bodyPr rtlCol="0" anchor="ctr"/>
                <a:p>
                  <a:pPr algn="ctr"/>
                  <a:endParaRPr lang="zh-CN" altLang="en-US"/>
                </a:p>
              </p:txBody>
            </p:sp>
            <p:sp>
              <p:nvSpPr>
                <p:cNvPr id="42" name="椭圆 41"/>
                <p:cNvSpPr/>
                <p:nvPr/>
              </p:nvSpPr>
              <p:spPr>
                <a:xfrm>
                  <a:off x="7968" y="8821"/>
                  <a:ext cx="191" cy="248"/>
                </a:xfrm>
                <a:prstGeom prst="ellipse">
                  <a:avLst/>
                </a:prstGeom>
              </p:spPr>
              <p:style>
                <a:lnRef idx="0">
                  <a:schemeClr val="dk1"/>
                </a:lnRef>
                <a:fillRef idx="3">
                  <a:schemeClr val="dk1"/>
                </a:fillRef>
                <a:effectRef idx="3">
                  <a:schemeClr val="dk1"/>
                </a:effectRef>
                <a:fontRef idx="minor">
                  <a:schemeClr val="lt1"/>
                </a:fontRef>
              </p:style>
              <p:txBody>
                <a:bodyPr rtlCol="0" anchor="ctr"/>
                <a:p>
                  <a:pPr algn="ctr"/>
                  <a:endParaRPr lang="zh-CN" altLang="en-US"/>
                </a:p>
              </p:txBody>
            </p:sp>
          </p:grpSp>
          <p:grpSp>
            <p:nvGrpSpPr>
              <p:cNvPr id="46" name="组合 45"/>
              <p:cNvGrpSpPr/>
              <p:nvPr/>
            </p:nvGrpSpPr>
            <p:grpSpPr>
              <a:xfrm rot="0">
                <a:off x="3432" y="6496"/>
                <a:ext cx="2479" cy="1266"/>
                <a:chOff x="4695" y="6636"/>
                <a:chExt cx="3220" cy="1970"/>
              </a:xfrm>
            </p:grpSpPr>
            <p:sp>
              <p:nvSpPr>
                <p:cNvPr id="44" name="矩形 43"/>
                <p:cNvSpPr/>
                <p:nvPr/>
              </p:nvSpPr>
              <p:spPr>
                <a:xfrm>
                  <a:off x="6365" y="7658"/>
                  <a:ext cx="1550" cy="948"/>
                </a:xfrm>
                <a:prstGeom prst="rect">
                  <a:avLst/>
                </a:prstGeom>
                <a:solidFill>
                  <a:srgbClr val="A37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5" name="直接连接符 44"/>
                <p:cNvCxnSpPr>
                  <a:stCxn id="44" idx="0"/>
                </p:cNvCxnSpPr>
                <p:nvPr/>
              </p:nvCxnSpPr>
              <p:spPr>
                <a:xfrm flipH="1">
                  <a:off x="7134" y="7658"/>
                  <a:ext cx="6" cy="429"/>
                </a:xfrm>
                <a:prstGeom prst="line">
                  <a:avLst/>
                </a:prstGeom>
                <a:ln w="57150">
                  <a:solidFill>
                    <a:srgbClr val="B58B47"/>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4698" y="7658"/>
                  <a:ext cx="1550" cy="948"/>
                </a:xfrm>
                <a:prstGeom prst="rect">
                  <a:avLst/>
                </a:prstGeom>
                <a:solidFill>
                  <a:srgbClr val="A37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0" name="直接连接符 49"/>
                <p:cNvCxnSpPr>
                  <a:stCxn id="49" idx="0"/>
                </p:cNvCxnSpPr>
                <p:nvPr/>
              </p:nvCxnSpPr>
              <p:spPr>
                <a:xfrm flipH="1">
                  <a:off x="5467" y="7658"/>
                  <a:ext cx="6" cy="429"/>
                </a:xfrm>
                <a:prstGeom prst="line">
                  <a:avLst/>
                </a:prstGeom>
                <a:ln w="57150">
                  <a:solidFill>
                    <a:srgbClr val="B58B47"/>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4695" y="6636"/>
                  <a:ext cx="1550" cy="948"/>
                </a:xfrm>
                <a:prstGeom prst="rect">
                  <a:avLst/>
                </a:prstGeom>
                <a:solidFill>
                  <a:srgbClr val="A37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2" name="直接连接符 51"/>
                <p:cNvCxnSpPr>
                  <a:stCxn id="51" idx="0"/>
                </p:cNvCxnSpPr>
                <p:nvPr/>
              </p:nvCxnSpPr>
              <p:spPr>
                <a:xfrm flipH="1">
                  <a:off x="5464" y="6636"/>
                  <a:ext cx="6" cy="429"/>
                </a:xfrm>
                <a:prstGeom prst="line">
                  <a:avLst/>
                </a:prstGeom>
                <a:ln w="57150">
                  <a:solidFill>
                    <a:srgbClr val="B58B47"/>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6362" y="6636"/>
                  <a:ext cx="1550" cy="948"/>
                </a:xfrm>
                <a:prstGeom prst="rect">
                  <a:avLst/>
                </a:prstGeom>
                <a:solidFill>
                  <a:srgbClr val="A37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4" name="直接连接符 53"/>
                <p:cNvCxnSpPr>
                  <a:stCxn id="53" idx="0"/>
                </p:cNvCxnSpPr>
                <p:nvPr/>
              </p:nvCxnSpPr>
              <p:spPr>
                <a:xfrm flipH="1">
                  <a:off x="7131" y="6636"/>
                  <a:ext cx="6" cy="429"/>
                </a:xfrm>
                <a:prstGeom prst="line">
                  <a:avLst/>
                </a:prstGeom>
                <a:ln w="57150">
                  <a:solidFill>
                    <a:srgbClr val="B58B47"/>
                  </a:solidFill>
                </a:ln>
              </p:spPr>
              <p:style>
                <a:lnRef idx="1">
                  <a:schemeClr val="accent1"/>
                </a:lnRef>
                <a:fillRef idx="0">
                  <a:schemeClr val="accent1"/>
                </a:fillRef>
                <a:effectRef idx="0">
                  <a:schemeClr val="accent1"/>
                </a:effectRef>
                <a:fontRef idx="minor">
                  <a:schemeClr val="tx1"/>
                </a:fontRef>
              </p:style>
            </p:cxnSp>
          </p:grpSp>
          <p:sp>
            <p:nvSpPr>
              <p:cNvPr id="59" name="椭圆 58"/>
              <p:cNvSpPr/>
              <p:nvPr/>
            </p:nvSpPr>
            <p:spPr>
              <a:xfrm>
                <a:off x="8453" y="2679"/>
                <a:ext cx="319" cy="366"/>
              </a:xfrm>
              <a:prstGeom prst="ellipse">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60" name="椭圆 59"/>
              <p:cNvSpPr/>
              <p:nvPr/>
            </p:nvSpPr>
            <p:spPr>
              <a:xfrm>
                <a:off x="8772" y="2679"/>
                <a:ext cx="319" cy="366"/>
              </a:xfrm>
              <a:prstGeom prst="ellipse">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61" name="椭圆 60"/>
              <p:cNvSpPr/>
              <p:nvPr/>
            </p:nvSpPr>
            <p:spPr>
              <a:xfrm>
                <a:off x="9091" y="2679"/>
                <a:ext cx="319" cy="366"/>
              </a:xfrm>
              <a:prstGeom prst="ellipse">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grpSp>
            <p:nvGrpSpPr>
              <p:cNvPr id="62" name="组合 61"/>
              <p:cNvGrpSpPr/>
              <p:nvPr/>
            </p:nvGrpSpPr>
            <p:grpSpPr>
              <a:xfrm rot="0">
                <a:off x="8320" y="2998"/>
                <a:ext cx="1223" cy="3104"/>
                <a:chOff x="2274" y="4192"/>
                <a:chExt cx="1488" cy="4169"/>
              </a:xfrm>
            </p:grpSpPr>
            <p:sp>
              <p:nvSpPr>
                <p:cNvPr id="63" name="梯形 62"/>
                <p:cNvSpPr/>
                <p:nvPr/>
              </p:nvSpPr>
              <p:spPr>
                <a:xfrm>
                  <a:off x="2640" y="4192"/>
                  <a:ext cx="756" cy="449"/>
                </a:xfrm>
                <a:prstGeom prst="trapezoid">
                  <a:avLst/>
                </a:prstGeom>
              </p:spPr>
              <p:style>
                <a:lnRef idx="1">
                  <a:schemeClr val="dk1"/>
                </a:lnRef>
                <a:fillRef idx="3">
                  <a:schemeClr val="dk1"/>
                </a:fillRef>
                <a:effectRef idx="2">
                  <a:schemeClr val="dk1"/>
                </a:effectRef>
                <a:fontRef idx="minor">
                  <a:schemeClr val="lt1"/>
                </a:fontRef>
              </p:style>
              <p:txBody>
                <a:bodyPr rtlCol="0" anchor="ctr"/>
                <a:p>
                  <a:pPr algn="ctr"/>
                  <a:endParaRPr lang="zh-CN" altLang="en-US"/>
                </a:p>
              </p:txBody>
            </p:sp>
            <p:sp>
              <p:nvSpPr>
                <p:cNvPr id="64" name="矩形 63"/>
                <p:cNvSpPr/>
                <p:nvPr/>
              </p:nvSpPr>
              <p:spPr>
                <a:xfrm>
                  <a:off x="2274" y="4641"/>
                  <a:ext cx="1489" cy="1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65" name="矩形 64"/>
                <p:cNvSpPr/>
                <p:nvPr/>
              </p:nvSpPr>
              <p:spPr>
                <a:xfrm>
                  <a:off x="2859" y="4760"/>
                  <a:ext cx="319" cy="11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66" name="梯形 65"/>
                <p:cNvSpPr/>
                <p:nvPr/>
              </p:nvSpPr>
              <p:spPr>
                <a:xfrm rot="13260000">
                  <a:off x="2676" y="5984"/>
                  <a:ext cx="331" cy="646"/>
                </a:xfrm>
                <a:prstGeom prst="trapezoid">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67" name="椭圆 66"/>
                <p:cNvSpPr/>
                <p:nvPr/>
              </p:nvSpPr>
              <p:spPr>
                <a:xfrm>
                  <a:off x="2824" y="5919"/>
                  <a:ext cx="426" cy="355"/>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p>
                  <a:pPr algn="ctr"/>
                  <a:endParaRPr lang="zh-CN" altLang="en-US"/>
                </a:p>
              </p:txBody>
            </p:sp>
            <p:sp>
              <p:nvSpPr>
                <p:cNvPr id="68" name="椭圆 67"/>
                <p:cNvSpPr/>
                <p:nvPr/>
              </p:nvSpPr>
              <p:spPr>
                <a:xfrm>
                  <a:off x="2405" y="6409"/>
                  <a:ext cx="384" cy="379"/>
                </a:xfrm>
                <a:prstGeom prst="ellipse">
                  <a:avLst/>
                </a:prstGeom>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69" name="矩形 68"/>
                <p:cNvSpPr/>
                <p:nvPr/>
              </p:nvSpPr>
              <p:spPr>
                <a:xfrm>
                  <a:off x="2498" y="6788"/>
                  <a:ext cx="198" cy="8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grpSp>
              <p:nvGrpSpPr>
                <p:cNvPr id="70" name="组合 69"/>
                <p:cNvGrpSpPr/>
                <p:nvPr/>
              </p:nvGrpSpPr>
              <p:grpSpPr>
                <a:xfrm>
                  <a:off x="2371" y="7593"/>
                  <a:ext cx="453" cy="768"/>
                  <a:chOff x="9327" y="7692"/>
                  <a:chExt cx="697" cy="1217"/>
                </a:xfrm>
              </p:grpSpPr>
              <p:cxnSp>
                <p:nvCxnSpPr>
                  <p:cNvPr id="71" name="直接连接符 70"/>
                  <p:cNvCxnSpPr/>
                  <p:nvPr/>
                </p:nvCxnSpPr>
                <p:spPr>
                  <a:xfrm flipH="1">
                    <a:off x="9327" y="7692"/>
                    <a:ext cx="354" cy="6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9681" y="7703"/>
                    <a:ext cx="0" cy="5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9693" y="7739"/>
                    <a:ext cx="307" cy="5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9327" y="8283"/>
                    <a:ext cx="12" cy="6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9670" y="8283"/>
                    <a:ext cx="12" cy="5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0000" y="8283"/>
                    <a:ext cx="24" cy="6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矩形 76"/>
                <p:cNvSpPr/>
                <p:nvPr/>
              </p:nvSpPr>
              <p:spPr>
                <a:xfrm>
                  <a:off x="2317" y="7538"/>
                  <a:ext cx="568" cy="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grpSp>
          <p:sp>
            <p:nvSpPr>
              <p:cNvPr id="79" name="椭圆 78"/>
              <p:cNvSpPr/>
              <p:nvPr/>
            </p:nvSpPr>
            <p:spPr>
              <a:xfrm>
                <a:off x="12485" y="2705"/>
                <a:ext cx="319" cy="366"/>
              </a:xfrm>
              <a:prstGeom prst="ellipse">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80" name="椭圆 79"/>
              <p:cNvSpPr/>
              <p:nvPr/>
            </p:nvSpPr>
            <p:spPr>
              <a:xfrm>
                <a:off x="12804" y="2705"/>
                <a:ext cx="319" cy="366"/>
              </a:xfrm>
              <a:prstGeom prst="ellipse">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81" name="椭圆 80"/>
              <p:cNvSpPr/>
              <p:nvPr/>
            </p:nvSpPr>
            <p:spPr>
              <a:xfrm>
                <a:off x="13123" y="2705"/>
                <a:ext cx="319" cy="366"/>
              </a:xfrm>
              <a:prstGeom prst="ellipse">
                <a:avLst/>
              </a:prstGeom>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grpSp>
            <p:nvGrpSpPr>
              <p:cNvPr id="82" name="组合 81"/>
              <p:cNvGrpSpPr/>
              <p:nvPr/>
            </p:nvGrpSpPr>
            <p:grpSpPr>
              <a:xfrm rot="0">
                <a:off x="12352" y="3024"/>
                <a:ext cx="1223" cy="3104"/>
                <a:chOff x="2274" y="4192"/>
                <a:chExt cx="1488" cy="4169"/>
              </a:xfrm>
            </p:grpSpPr>
            <p:sp>
              <p:nvSpPr>
                <p:cNvPr id="83" name="梯形 82"/>
                <p:cNvSpPr/>
                <p:nvPr/>
              </p:nvSpPr>
              <p:spPr>
                <a:xfrm>
                  <a:off x="2640" y="4192"/>
                  <a:ext cx="756" cy="449"/>
                </a:xfrm>
                <a:prstGeom prst="trapezoid">
                  <a:avLst/>
                </a:prstGeom>
              </p:spPr>
              <p:style>
                <a:lnRef idx="1">
                  <a:schemeClr val="dk1"/>
                </a:lnRef>
                <a:fillRef idx="3">
                  <a:schemeClr val="dk1"/>
                </a:fillRef>
                <a:effectRef idx="2">
                  <a:schemeClr val="dk1"/>
                </a:effectRef>
                <a:fontRef idx="minor">
                  <a:schemeClr val="lt1"/>
                </a:fontRef>
              </p:style>
              <p:txBody>
                <a:bodyPr rtlCol="0" anchor="ctr"/>
                <a:p>
                  <a:pPr algn="ctr"/>
                  <a:endParaRPr lang="zh-CN" altLang="en-US"/>
                </a:p>
              </p:txBody>
            </p:sp>
            <p:sp>
              <p:nvSpPr>
                <p:cNvPr id="84" name="矩形 83"/>
                <p:cNvSpPr/>
                <p:nvPr/>
              </p:nvSpPr>
              <p:spPr>
                <a:xfrm>
                  <a:off x="2274" y="4641"/>
                  <a:ext cx="1489" cy="1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85" name="矩形 84"/>
                <p:cNvSpPr/>
                <p:nvPr/>
              </p:nvSpPr>
              <p:spPr>
                <a:xfrm>
                  <a:off x="2859" y="4760"/>
                  <a:ext cx="319" cy="11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86" name="梯形 85"/>
                <p:cNvSpPr/>
                <p:nvPr/>
              </p:nvSpPr>
              <p:spPr>
                <a:xfrm rot="13260000">
                  <a:off x="2676" y="5984"/>
                  <a:ext cx="331" cy="646"/>
                </a:xfrm>
                <a:prstGeom prst="trapezoid">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87" name="椭圆 86"/>
                <p:cNvSpPr/>
                <p:nvPr/>
              </p:nvSpPr>
              <p:spPr>
                <a:xfrm>
                  <a:off x="2824" y="5919"/>
                  <a:ext cx="426" cy="355"/>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p>
                  <a:pPr algn="ctr"/>
                  <a:endParaRPr lang="zh-CN" altLang="en-US"/>
                </a:p>
              </p:txBody>
            </p:sp>
            <p:sp>
              <p:nvSpPr>
                <p:cNvPr id="88" name="椭圆 87"/>
                <p:cNvSpPr/>
                <p:nvPr/>
              </p:nvSpPr>
              <p:spPr>
                <a:xfrm>
                  <a:off x="2405" y="6409"/>
                  <a:ext cx="384" cy="379"/>
                </a:xfrm>
                <a:prstGeom prst="ellipse">
                  <a:avLst/>
                </a:prstGeom>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p>
                  <a:pPr algn="ctr"/>
                  <a:endParaRPr lang="zh-CN" altLang="en-US"/>
                </a:p>
              </p:txBody>
            </p:sp>
            <p:sp>
              <p:nvSpPr>
                <p:cNvPr id="89" name="矩形 88"/>
                <p:cNvSpPr/>
                <p:nvPr/>
              </p:nvSpPr>
              <p:spPr>
                <a:xfrm>
                  <a:off x="2498" y="6788"/>
                  <a:ext cx="198" cy="8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grpSp>
              <p:nvGrpSpPr>
                <p:cNvPr id="90" name="组合 89"/>
                <p:cNvGrpSpPr/>
                <p:nvPr/>
              </p:nvGrpSpPr>
              <p:grpSpPr>
                <a:xfrm>
                  <a:off x="2371" y="7593"/>
                  <a:ext cx="453" cy="768"/>
                  <a:chOff x="9327" y="7692"/>
                  <a:chExt cx="697" cy="1217"/>
                </a:xfrm>
              </p:grpSpPr>
              <p:cxnSp>
                <p:nvCxnSpPr>
                  <p:cNvPr id="91" name="直接连接符 90"/>
                  <p:cNvCxnSpPr/>
                  <p:nvPr/>
                </p:nvCxnSpPr>
                <p:spPr>
                  <a:xfrm flipH="1">
                    <a:off x="9327" y="7692"/>
                    <a:ext cx="354" cy="6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681" y="7703"/>
                    <a:ext cx="0" cy="5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9693" y="7739"/>
                    <a:ext cx="307" cy="5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9327" y="8283"/>
                    <a:ext cx="12" cy="6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9670" y="8283"/>
                    <a:ext cx="12" cy="5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0000" y="8283"/>
                    <a:ext cx="24" cy="6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矩形 96"/>
                <p:cNvSpPr/>
                <p:nvPr/>
              </p:nvSpPr>
              <p:spPr>
                <a:xfrm>
                  <a:off x="2317" y="7538"/>
                  <a:ext cx="568" cy="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grpSp>
          <p:sp>
            <p:nvSpPr>
              <p:cNvPr id="99" name="圆角矩形 98"/>
              <p:cNvSpPr/>
              <p:nvPr/>
            </p:nvSpPr>
            <p:spPr>
              <a:xfrm>
                <a:off x="7532" y="6521"/>
                <a:ext cx="3406" cy="681"/>
              </a:xfrm>
              <a:prstGeom prst="roundRect">
                <a:avLst/>
              </a:prstGeom>
              <a:solidFill>
                <a:srgbClr val="658082"/>
              </a:solid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同心圆 100"/>
              <p:cNvSpPr/>
              <p:nvPr/>
            </p:nvSpPr>
            <p:spPr>
              <a:xfrm>
                <a:off x="7693" y="6592"/>
                <a:ext cx="577" cy="513"/>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03" name="同心圆 102"/>
              <p:cNvSpPr/>
              <p:nvPr/>
            </p:nvSpPr>
            <p:spPr>
              <a:xfrm>
                <a:off x="10143" y="6605"/>
                <a:ext cx="577" cy="513"/>
              </a:xfrm>
              <a:prstGeom prst="don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04" name="圆角矩形 103"/>
              <p:cNvSpPr/>
              <p:nvPr/>
            </p:nvSpPr>
            <p:spPr>
              <a:xfrm>
                <a:off x="7693" y="6592"/>
                <a:ext cx="3028" cy="526"/>
              </a:xfrm>
              <a:prstGeom prst="roundRect">
                <a:avLst/>
              </a:prstGeom>
              <a:noFill/>
              <a:ln w="28575">
                <a:prstDash val="sysDash"/>
              </a:ln>
              <a:extLst>
                <a:ext uri="{909E8E84-426E-40DD-AFC4-6F175D3DCCD1}">
                  <a14:hiddenFill xmlns:a14="http://schemas.microsoft.com/office/drawing/2010/main">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14:hiddenFill>
                </a:ext>
              </a:extLst>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pic>
            <p:nvPicPr>
              <p:cNvPr id="105" name="图片 104"/>
              <p:cNvPicPr>
                <a:picLocks noChangeAspect="1"/>
              </p:cNvPicPr>
              <p:nvPr/>
            </p:nvPicPr>
            <p:blipFill>
              <a:blip r:embed="rId1"/>
              <a:stretch>
                <a:fillRect/>
              </a:stretch>
            </p:blipFill>
            <p:spPr>
              <a:xfrm>
                <a:off x="8320" y="7127"/>
                <a:ext cx="1774" cy="1337"/>
              </a:xfrm>
              <a:prstGeom prst="rect">
                <a:avLst/>
              </a:prstGeom>
            </p:spPr>
          </p:pic>
        </p:grpSp>
        <p:sp>
          <p:nvSpPr>
            <p:cNvPr id="109" name="矩形 108"/>
            <p:cNvSpPr/>
            <p:nvPr/>
          </p:nvSpPr>
          <p:spPr>
            <a:xfrm>
              <a:off x="9542" y="5912"/>
              <a:ext cx="1193" cy="609"/>
            </a:xfrm>
            <a:prstGeom prst="rect">
              <a:avLst/>
            </a:prstGeom>
            <a:solidFill>
              <a:srgbClr val="A37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0" name="直接连接符 109"/>
            <p:cNvCxnSpPr>
              <a:stCxn id="109" idx="0"/>
            </p:cNvCxnSpPr>
            <p:nvPr/>
          </p:nvCxnSpPr>
          <p:spPr>
            <a:xfrm flipH="1">
              <a:off x="10137" y="5912"/>
              <a:ext cx="5" cy="276"/>
            </a:xfrm>
            <a:prstGeom prst="line">
              <a:avLst/>
            </a:prstGeom>
            <a:ln w="57150">
              <a:solidFill>
                <a:srgbClr val="B58B47"/>
              </a:solidFill>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9542" y="5912"/>
              <a:ext cx="1193" cy="609"/>
            </a:xfrm>
            <a:prstGeom prst="rect">
              <a:avLst/>
            </a:prstGeom>
            <a:solidFill>
              <a:srgbClr val="A37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4" name="直接连接符 113"/>
            <p:cNvCxnSpPr>
              <a:stCxn id="113" idx="0"/>
            </p:cNvCxnSpPr>
            <p:nvPr/>
          </p:nvCxnSpPr>
          <p:spPr>
            <a:xfrm flipH="1">
              <a:off x="10137" y="5912"/>
              <a:ext cx="5" cy="276"/>
            </a:xfrm>
            <a:prstGeom prst="line">
              <a:avLst/>
            </a:prstGeom>
            <a:ln w="57150">
              <a:solidFill>
                <a:srgbClr val="B58B4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326640"/>
            <a:ext cx="5732780" cy="19399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同学们有体验过插秧或者收割水稻这些务农的工作的吗？请有体验过或者了解过的同学分享一下你们的经验或者看法。</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20190621小学版人物集合-小飞_26"/>
          <p:cNvPicPr>
            <a:picLocks noChangeAspect="1"/>
          </p:cNvPicPr>
          <p:nvPr/>
        </p:nvPicPr>
        <p:blipFill>
          <a:blip r:embed="rId1"/>
          <a:stretch>
            <a:fillRect/>
          </a:stretch>
        </p:blipFill>
        <p:spPr>
          <a:xfrm>
            <a:off x="5351145" y="4794250"/>
            <a:ext cx="1086485" cy="1506855"/>
          </a:xfrm>
          <a:prstGeom prst="rect">
            <a:avLst/>
          </a:prstGeom>
        </p:spPr>
      </p:pic>
      <p:sp>
        <p:nvSpPr>
          <p:cNvPr id="6" name="文本框 5"/>
          <p:cNvSpPr txBox="1"/>
          <p:nvPr/>
        </p:nvSpPr>
        <p:spPr>
          <a:xfrm>
            <a:off x="996950" y="1712595"/>
            <a:ext cx="1097280" cy="460375"/>
          </a:xfrm>
          <a:prstGeom prst="rect">
            <a:avLst/>
          </a:prstGeom>
          <a:noFill/>
        </p:spPr>
        <p:txBody>
          <a:bodyPr wrap="none" rtlCol="0">
            <a:spAutoFit/>
          </a:bodyPr>
          <a:p>
            <a:pPr algn="l"/>
            <a:r>
              <a:rPr lang="zh-CN" altLang="en-US" sz="2400">
                <a:solidFill>
                  <a:srgbClr val="1F3964"/>
                </a:solidFill>
                <a:latin typeface="思源黑体 CN Normal" panose="020B0400000000000000" charset="-122"/>
                <a:ea typeface="思源黑体 CN Normal" panose="020B0400000000000000" charset="-122"/>
              </a:rPr>
              <a:t>思考：</a:t>
            </a:r>
            <a:endParaRPr lang="zh-CN" altLang="en-US" sz="2400">
              <a:solidFill>
                <a:srgbClr val="1F3964"/>
              </a:solidFill>
              <a:latin typeface="思源黑体 CN Normal" panose="020B0400000000000000" charset="-122"/>
              <a:ea typeface="思源黑体 CN Normal" panose="020B0400000000000000" charset="-122"/>
            </a:endParaRPr>
          </a:p>
        </p:txBody>
      </p:sp>
      <p:sp>
        <p:nvSpPr>
          <p:cNvPr id="12" name="矩形标注 11"/>
          <p:cNvSpPr/>
          <p:nvPr/>
        </p:nvSpPr>
        <p:spPr>
          <a:xfrm flipH="1">
            <a:off x="1198880" y="4794250"/>
            <a:ext cx="3982085" cy="896620"/>
          </a:xfrm>
          <a:prstGeom prst="wedgeRectCallout">
            <a:avLst>
              <a:gd name="adj1" fmla="val -55341"/>
              <a:gd name="adj2" fmla="val -21976"/>
            </a:avLst>
          </a:prstGeom>
          <a:solidFill>
            <a:srgbClr val="F5F0BA"/>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fontAlgn="auto">
              <a:lnSpc>
                <a:spcPct val="130000"/>
              </a:lnSpc>
              <a:extLst>
                <a:ext uri="{35155182-B16C-46BC-9424-99874614C6A1}">
                  <wpsdc:indentchars xmlns:wpsdc="http://www.wps.cn/officeDocument/2017/drawingmlCustomData" val="0" checksum="583291441"/>
                </a:ext>
              </a:extLst>
            </a:pPr>
            <a:r>
              <a:rPr lang="zh-CN" altLang="en-US" sz="20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sym typeface="+mn-ea"/>
              </a:rPr>
              <a:t>同学们可以举手说一说。</a:t>
            </a:r>
            <a:endParaRPr lang="zh-CN" altLang="en-US" sz="20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7" name="图片 6" descr="e227dab00f8241c852cfd97f2f4a07cd"/>
          <p:cNvPicPr>
            <a:picLocks noChangeAspect="1"/>
          </p:cNvPicPr>
          <p:nvPr/>
        </p:nvPicPr>
        <p:blipFill>
          <a:blip r:embed="rId2"/>
          <a:stretch>
            <a:fillRect/>
          </a:stretch>
        </p:blipFill>
        <p:spPr>
          <a:xfrm>
            <a:off x="7148195" y="754380"/>
            <a:ext cx="4105910" cy="2677160"/>
          </a:xfrm>
          <a:prstGeom prst="rect">
            <a:avLst/>
          </a:prstGeom>
        </p:spPr>
      </p:pic>
      <p:pic>
        <p:nvPicPr>
          <p:cNvPr id="8" name="图片 7" descr="67057a1d83111ac6173261ffd708b80e"/>
          <p:cNvPicPr>
            <a:picLocks noChangeAspect="1"/>
          </p:cNvPicPr>
          <p:nvPr/>
        </p:nvPicPr>
        <p:blipFill>
          <a:blip r:embed="rId3"/>
          <a:stretch>
            <a:fillRect/>
          </a:stretch>
        </p:blipFill>
        <p:spPr>
          <a:xfrm>
            <a:off x="7148195" y="3719830"/>
            <a:ext cx="4105910" cy="2677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12" grpId="0" bldLvl="0" animBg="1"/>
      <p:bldP spid="1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54020" y="3014345"/>
            <a:ext cx="6283960" cy="829945"/>
          </a:xfrm>
          <a:prstGeom prst="rect">
            <a:avLst/>
          </a:prstGeom>
          <a:noFill/>
        </p:spPr>
        <p:txBody>
          <a:bodyPr wrap="square" rtlCol="0">
            <a:spAutoFit/>
          </a:bodyPr>
          <a:p>
            <a:pPr algn="ctr"/>
            <a:r>
              <a:rPr lang="zh-CN" altLang="en-US" sz="4800">
                <a:solidFill>
                  <a:srgbClr val="157CD3"/>
                </a:solidFill>
                <a:latin typeface="思源黑体 CN Bold" panose="020B0800000000000000" charset="-122"/>
                <a:ea typeface="思源黑体 CN Bold" panose="020B0800000000000000" charset="-122"/>
              </a:rPr>
              <a:t>感谢您的聆听</a:t>
            </a:r>
            <a:endParaRPr lang="zh-CN" altLang="en-US" sz="4800">
              <a:solidFill>
                <a:srgbClr val="157CD3"/>
              </a:solidFill>
              <a:latin typeface="思源黑体 CN Bold" panose="020B0800000000000000" charset="-122"/>
              <a:ea typeface="思源黑体 CN Bold" panose="020B0800000000000000" charset="-122"/>
            </a:endParaRPr>
          </a:p>
        </p:txBody>
      </p:sp>
      <p:pic>
        <p:nvPicPr>
          <p:cNvPr id="2" name="图片 1" descr="第二章-第二节"/>
          <p:cNvPicPr>
            <a:picLocks noChangeAspect="1"/>
          </p:cNvPicPr>
          <p:nvPr/>
        </p:nvPicPr>
        <p:blipFill>
          <a:blip r:embed="rId1"/>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254250"/>
            <a:ext cx="4980940" cy="24174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没有体验过的同学也可以通过一个小活动来模拟体验一下哦：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首先拿10支粉笔，然后将这10支粉笔整齐地排成两列，竖立着放在地上。</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6" name="文本框 5"/>
          <p:cNvSpPr txBox="1"/>
          <p:nvPr/>
        </p:nvSpPr>
        <p:spPr>
          <a:xfrm>
            <a:off x="996950" y="1249045"/>
            <a:ext cx="5974080" cy="460375"/>
          </a:xfrm>
          <a:prstGeom prst="rect">
            <a:avLst/>
          </a:prstGeom>
          <a:noFill/>
        </p:spPr>
        <p:txBody>
          <a:bodyPr wrap="square" rtlCol="0">
            <a:spAutoFit/>
          </a:bodyPr>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sp>
        <p:nvSpPr>
          <p:cNvPr id="12" name="矩形标注 11"/>
          <p:cNvSpPr/>
          <p:nvPr/>
        </p:nvSpPr>
        <p:spPr>
          <a:xfrm flipH="1">
            <a:off x="1012825" y="4965700"/>
            <a:ext cx="3982085" cy="896620"/>
          </a:xfrm>
          <a:prstGeom prst="wedgeRectCallout">
            <a:avLst>
              <a:gd name="adj1" fmla="val -55341"/>
              <a:gd name="adj2" fmla="val -21976"/>
            </a:avLst>
          </a:prstGeom>
          <a:solidFill>
            <a:srgbClr val="F5F0BA"/>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fontAlgn="auto">
              <a:lnSpc>
                <a:spcPct val="130000"/>
              </a:lnSpc>
              <a:extLst>
                <a:ext uri="{35155182-B16C-46BC-9424-99874614C6A1}">
                  <wpsdc:indentchars xmlns:wpsdc="http://www.wps.cn/officeDocument/2017/drawingmlCustomData" val="0" checksum="1138305165"/>
                </a:ext>
              </a:extLst>
            </a:pPr>
            <a:r>
              <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rPr>
              <a:t>同学们快来动手试一试吧！</a:t>
            </a:r>
            <a:endPar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3" name="图片 2" descr="20190621小学版人物集合-小飞_26"/>
          <p:cNvPicPr>
            <a:picLocks noChangeAspect="1"/>
          </p:cNvPicPr>
          <p:nvPr/>
        </p:nvPicPr>
        <p:blipFill>
          <a:blip r:embed="rId1"/>
          <a:stretch>
            <a:fillRect/>
          </a:stretch>
        </p:blipFill>
        <p:spPr>
          <a:xfrm>
            <a:off x="5229860" y="4816475"/>
            <a:ext cx="1086485" cy="1506855"/>
          </a:xfrm>
          <a:prstGeom prst="rect">
            <a:avLst/>
          </a:prstGeom>
        </p:spPr>
      </p:pic>
      <p:pic>
        <p:nvPicPr>
          <p:cNvPr id="5" name="图片 4" descr="ef63140b4f5bed4b8b1167b729604bfa"/>
          <p:cNvPicPr>
            <a:picLocks noChangeAspect="1"/>
          </p:cNvPicPr>
          <p:nvPr/>
        </p:nvPicPr>
        <p:blipFill>
          <a:blip r:embed="rId2"/>
          <a:stretch>
            <a:fillRect/>
          </a:stretch>
        </p:blipFill>
        <p:spPr>
          <a:xfrm>
            <a:off x="6550025" y="2050415"/>
            <a:ext cx="4685665" cy="3126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P spid="12" grpId="0" bldLvl="0" animBg="1"/>
      <p:bldP spid="1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4892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相信同学们对于务农的工作都有了一定的了解，现在请同学们简单总结一下比如插秧、收割水稻这些工作有什么共同的特点呢？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如果让大家选择或者设计一种机械设备来减轻农民伯伯的工作负担，你们会选择或者设计什么机械设备呢？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12" name="矩形标注 11"/>
          <p:cNvSpPr/>
          <p:nvPr/>
        </p:nvSpPr>
        <p:spPr>
          <a:xfrm flipH="1">
            <a:off x="3122930" y="4515485"/>
            <a:ext cx="4783455" cy="896620"/>
          </a:xfrm>
          <a:prstGeom prst="wedgeRectCallout">
            <a:avLst>
              <a:gd name="adj1" fmla="val -55341"/>
              <a:gd name="adj2" fmla="val -21976"/>
            </a:avLst>
          </a:prstGeom>
          <a:solidFill>
            <a:srgbClr val="F5F0BA"/>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ctr" fontAlgn="auto">
              <a:lnSpc>
                <a:spcPct val="130000"/>
              </a:lnSpc>
              <a:buClrTx/>
              <a:buSzTx/>
              <a:buFontTx/>
              <a:buNone/>
              <a:extLst>
                <a:ext uri="{35155182-B16C-46BC-9424-99874614C6A1}">
                  <wpsdc:indentchars xmlns:wpsdc="http://www.wps.cn/officeDocument/2017/drawingmlCustomData" val="0" checksum="1138305165"/>
                </a:ext>
              </a:extLst>
            </a:pPr>
            <a:r>
              <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sym typeface="+mn-ea"/>
              </a:rPr>
              <a:t>请同学们分享一下自己的想法！</a:t>
            </a:r>
            <a:endPar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20190621小学版人物集合-小飞_26"/>
          <p:cNvPicPr>
            <a:picLocks noChangeAspect="1"/>
          </p:cNvPicPr>
          <p:nvPr/>
        </p:nvPicPr>
        <p:blipFill>
          <a:blip r:embed="rId1"/>
          <a:stretch>
            <a:fillRect/>
          </a:stretch>
        </p:blipFill>
        <p:spPr>
          <a:xfrm>
            <a:off x="8304530" y="4398645"/>
            <a:ext cx="1086485" cy="1506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P spid="12" grpId="0" bldLvl="0" animBg="1"/>
      <p:bldP spid="1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073150" y="3014345"/>
            <a:ext cx="10045700"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一、智能小车在农业中的作用</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人力种植工作中的缺点</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0572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同学们对这些务农发表了自己的看法，现在老师来总结一下：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 name="矩形 1"/>
          <p:cNvSpPr/>
          <p:nvPr/>
        </p:nvSpPr>
        <p:spPr>
          <a:xfrm>
            <a:off x="1016000" y="2649220"/>
            <a:ext cx="10160000" cy="232791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1.累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2.重复</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3.路线可以由几个关键点固定</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P spid="2" grpId="0" bldLvl="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机械工作替换人力</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52031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之前我们在学习机械臂的课程时提到过，这些重复又繁琐的工作可以用机械来替换人工，这样农民伯伯会轻松很多，而且传统机械容易造成人身伤害，使用先进的生产工具也能保证人身安全，并且能大大提升工作效率，原来需要几个人完成的花一周时间完成的工作，现在一个人几天就完成了。</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d04544923576c1a801435943f844abdb"/>
          <p:cNvPicPr>
            <a:picLocks noChangeAspect="1"/>
          </p:cNvPicPr>
          <p:nvPr/>
        </p:nvPicPr>
        <p:blipFill>
          <a:blip r:embed="rId1"/>
          <a:stretch>
            <a:fillRect/>
          </a:stretch>
        </p:blipFill>
        <p:spPr>
          <a:xfrm>
            <a:off x="4324350" y="4184650"/>
            <a:ext cx="3543300" cy="2238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智慧农业中的自动化驾驶技术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1" descr="无人驾驶小车3"/>
          <p:cNvPicPr>
            <a:picLocks noChangeAspect="1"/>
          </p:cNvPicPr>
          <p:nvPr/>
        </p:nvPicPr>
        <p:blipFill>
          <a:blip r:embed="rId1"/>
          <a:stretch>
            <a:fillRect/>
          </a:stretch>
        </p:blipFill>
        <p:spPr>
          <a:xfrm>
            <a:off x="3983038" y="3768725"/>
            <a:ext cx="4225925" cy="2369820"/>
          </a:xfrm>
          <a:prstGeom prst="rect">
            <a:avLst/>
          </a:prstGeom>
        </p:spPr>
      </p:pic>
      <p:sp>
        <p:nvSpPr>
          <p:cNvPr id="3" name="矩形 2"/>
          <p:cNvSpPr/>
          <p:nvPr/>
        </p:nvSpPr>
        <p:spPr>
          <a:xfrm>
            <a:off x="1016000" y="1475105"/>
            <a:ext cx="10160000" cy="21748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现在智慧农业当中，除去机械手臂、传送带等等，还有自动化驾驶技术。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因为农场上的机械在田野间来回行驶，完成耕种和种植农作物，自动化驾驶技术都非常适合完成这些工作。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tags/tag1.xml><?xml version="1.0" encoding="utf-8"?>
<p:tagLst xmlns:p="http://schemas.openxmlformats.org/presentationml/2006/main">
  <p:tag name="PA" val="v4.0.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0OTA4MDExNzc4OCIsCiAgICJJbWFnZSIgOiAiaVZCT1J3MEtHZ29BQUFBTlNVaEVVZ0FBQWZvQUFBTUVDQVlBQUFCWEV1Y0pBQUFBQ1hCSVdYTUFBQXNUQUFBTEV3RUFtcHdZQUFBZ0FFbEVRVlI0bk96ZGVYd1RkZjdIOGZla0I5cEt1V1FSUFBCYVhYOEkwb1NDRlpCRHZFVldvTjRpcm9pZ2dycUtzQ3lLNEEydXJvTFhJaXNpS0ZCQk9jdHl5Ym5JRVlxZ3JDNjMzTXJSZzFiYUp2bisvc0JrQ1UxcmdiYlRUbC9QeDhPSG5abHZNcDgwd0R2enpYeG1KQUFBQUFBQUFBQUFBQUFBQUFBQUFBQUFBQUFBQUFBQUFBQUFBQUFBQUFBQUFBQUFBQUFBQUFBQUFBQUFBQUFBQUFBQUFBQUFBQUFBQUFBQUFBQUFBQUFBQUFBQUFBQUFBQUFBQUFBQUFBQUFBQUFBQUFBQUFBQUFBQUFBQUFBQUFBQUFBQUFBQUFBQUFBQUFBQUFBQUFBQUFBQUFBQUFBQUFBQUFBQUFBQUFBQUFBQUFBQUFBQUFBZ0NyQnNyc0F3QWxhdEdpUlVGQlEwRVhTMVpLYVNUcExVaTFKVWJZV1ZuSDRKUjJTdEZmU2FrbUxZMkppSnE5WXNTTEwzcklBNXlQb2dWUFFva1dMZXZuNStZTXR5N3BmVXB6ZDlWUXl1Y2FZajJOalk0ZXNXTEZpbjkzRkFFNUYwQU1ueWVQeDNHMk0rVURTR1pabDZjb3JyOVRWVjErdHl5Ky9YR2VkZFpZU0VoSVVIUjF0ZDVrVmdzL25VMVpXbHZidTNhdHZ2LzFXaXhjdjF0ZGZmeTFqakNRZHRpenJZYS9YKzZuZGRRSk9STkFESjg1eXU5M1BTWHBla202NTVSYjE2dFZMOWV2WHQ3ZXFTbWJQbmoxNi8vMzNOV1BHREVtU1pWbUR2Vjd2QzVLTXZaVUJ6a0xRQXllZ1VhTkdzZFdxVlJzdDZkNXExYXFaVjE5OTFicjY2cXZ0THF0U1c3eDRzUVlNR0dEeTh2SXNTWi9rNWVYMStPNjc3L0x0cmd0d0NrNFVBazdBdWVlZSs3cWtublhxMU5GNzc3MW5OV3ZXek82U0tyMkdEUnZxcXF1dXNoWXRXcVJmZnZubGl1am82RFAyN05uekw3dnJBcHlDSTNxZ2hCSVRFMisxTEd0cXpabzF6U2VmZkdJMWFOREE3cEljWmZmdTNicnZ2dnRNUmthR0plbldOV3ZXVExlN0pzQUpPS0lIU2lBcEtlbGNZOHkvSkowK2JOZ3dxMUdqUm5hWDVEalZxMWZYeFJkZmJLV2xwVW5TRGVlY2M4Nm51M2Z2cHYwT09FVXV1d3NBS2dPLzMvK2VwRnIzM251dldyWnNhWGM1anRXeVpVdmRjODg5a2xUcjE5ODVnRlBFMUQzd0c1bzJiWnJrY3JsV25uZmVlWm80Y2FKaVkyUHRMc25SOHZQemRjY2RkK2pISDMrVU1TWXBQVDE5dGQwMUFaVVpSL1RBYjNDNVhJTWtxWHYzN29SOE9ZaU5qZFg5OTk4djZYKy9ld0FuanlONm9CaE5telp0Nm5LNTB1dlZxNmVwVTZjcUppYkc3cEtxaElLQ0F0MTY2NjM2NmFlZlpJeHBtcDZlL28zZE5RR1ZGVWYwUURGY0xsY2ZTYnIzM25zSitYSVVFeE9qZSsrOVY1SmtXVlpmbThzQktqV0NIaWhDMjdadG95VjFjcmxjdXVXV1crd3VwOHJwMkxHalhDNlhKTjJha3BKQ2h4QndrZ2g2b0FpWm1abFhTYXJUdEdsVEpTUWsyRjFPbFpPUWtLQXJycmhDa3M3Y3ZIbnpWWGJYQTFSV0JEMVFCTXV5L2loSlhPTFdQc0hmZmZDOUFIRGlDSHFnYUIwbGd0NU93ZCs5TWVaV20wc0JLaTJDSG9pZ2FkT21OU1ZkWEx0MmJUVnMyTkR1Y3Fxc2hnMGJxbGF0V3BKMHNjZmpxV0YzUFVCbFJOQURFVVJGUlYwdVNSZGVlS0hkcFZScGxtV0YzZ1BMc2k2M3VSeWdVaUxvZ2NpYVNOSkZGMTFrZHgxVlh2QTlNTVkwc2JrVW9GSWk2SUhJR2t2T09hTDMrLzBhUEhpd0FvRkEyUHJjM0Z3OS8venp5c3ZMczZteTN4WU0ra0FnME5qbVVvQktLZHJ1QW9DS3lCanplMGtWN3Z2NUw3LzhVaSs4OEVLSngzdTlYa25TM3IxN3RXTEZpbUJmZXNpNGNlT1VsNWVuYXRXcWxXcWRwZW04ODg2VEpGbVc5WHViU3dFcUpZSWVpS3ltcEFyWFA5K3BVeWQxN05oUmt0UzhlWE10V3JSSXA1OStlbWg3cEhXU3RHUEhqa0t6RTd0Mzc5YUVDUk0wYnR3NEJRSUI5ZWpSUThPR0RkT1paNTVaOWkva0JCenpIdFMwc3c2Z3NpTG9nY2hxU0ZKOGZMemRkWVN4TEV0UlVmKzdTSnpMNVFwYmpyVHVnUWNlMElZTkcyUlpsbHExYXFWZmZ2bEZxMWF0MHRDaFEzWHZ2ZmVxUVlNR2tvNStpSGo5OWRmMTZxdXZscytMS2FGajNnUE91Z2RPQWtFUFJGWWhnLzVrZlBUUlJ4bzhlTEJhdEdpaGE2KzlWdGRkZDUyR0RSdW1WYXRXeWUvMzY2dXZ2bEoyZHJaeWNuS1VsWldsYjc3NUpuaEZ1Z3FCb0FkT0RVRVBST2FZb0pla0gzNzRRWC82MDUrMGI5OCtOV2pRUUIwNmRORHZmLzk3blhQT09Ucnp6RE5WdTNadDFhaFJROU9tVGRQbzBhUDE5dHR2MjExeXlCbG5uQkg4a2FBSFRnSkJEMVFpSG84bmJMbDE2OWFGeGh5N3JtZlBucnJ2dnZ0MDRNQUJuWGZlZVpvL2Y3NHV1ZVFTTld2V1RNMmFOU3YwMkJ0dnZGSFhYSE5ONlJjT3dEWUVQUkJacHFTNk9UazVpbzJOdGJ1V2tPQlo5UG41K1VwT1R0YktsU3ZEdm8vM2VEeGFzbVNKNHVMaVF1dSsrZVliVmE5ZVhZY1BIOWJ5NWN0REh4WThIbzkrOTd2ZmhUMS9Sa2FHbGk5ZlhnNnZwT1FPSHo0Yy9ESFR6anFBeW9xZ0J5SUxCZjJ2bDJDdFVINysrV2NsSkNRVU9oRXZraXV1dUVJMzNYU1Q3ci8vZmgwK2ZGaFBQUEdFSkNrMk5sWnBhV2xoWTVPVGs4dWszbE9SazVNVC9KR2dCMDRDRjh3QklzdVV3a0ttUXZuNjY2L1ZxRkdqRW8vdjBhT0h6anJyTE9YbjUydnIxcTFsV0ZucEkraUJVMFBRQTVGbFNGSldWcGJkZFJTeVpjc1d2ZmZlZTdycnJydEsvSmd2di94U0dSa1o2dFdybDNyMzdxMHRXN2FVWVlXbDY1ajNJTVBPT29ES2lxbDdJQUxMc2pZYVk2N1p2bjI3a3BLUzdDNG5aT3JVcVhyampUZlVzMmRQdFd6WnNrU1ArZXl6enpScDBpUjk4TUVIK3QzdmZxY21UWnJvd2dzdlZFRkJnVHAxNmxUR0ZaKzZIMy84VVpKa2pObG9jeWxBcFVUUUE1R3RsMVRoam56cjFhdW52Ly85NzBwTVRJeTR2V2ZQbm9xSmlRbGJkLzc1NSt2RER6OVVuVHAxSkVuLzkzLy9KK25vMmZsdnZ2bG0yTmdubjN5eURLbytOWnMzYjVZa3VWeXU5VGFYQWxSS2x0MEZBQldSeCtOcFpZeFowcXhaTTMzd3dRZDJsMU9sOWV6WlUxNnZWeTZYcTlYcTFhdVgyVjBQVU5ud0hUMFFnZC92LzFhcWVFZjBWWTB4SnZRZUdHTyt0Ymtjb0ZJaTZJRUkxcTVkbXlGcDA4R0RCN1Y5KzNhN3k2bXl0bS9mcmtPSERrblNKcS9YeTFuM3dFa2c2SUdpVFpla3hZc1gyMTFIbFJYODNWdVdOYzNtVW9CS2k2QUhpbUNNK1ZJaTZPMFUvTjBIM3dzQUo0NmdCNHBRbzBhTmYwdmF2M2J0MmdyWlQrOTB3VHZwU2RwLzBVVVgvZHZ1ZW9ES2lxQUhpckJ3NFVLZnBHbUJRRUF6WnN5d3U1d3FaL3IwNlFvRUFwSTBMVFUxMVc5M1BVQmxSZEFEeFFnRUFpTWthZHk0Y1Nvb0tMQzduQ29qUHo5ZjQ4YU5reVFaWXlyT1BYT0JTb2lnQjRxeGR1M2F0WkttN2R1M1Q3Tm16Yks3bkNwajFxeFordW1ubjJSWjF0VDA5UFJ2N0s0SHFNd0lldUEzR0dOZWtLUXhZOFlvUHovZjduSWNMejgvWHg5Ly9MR2svLzN1QVp5ODM3N0hKVkRGN2QyN2QzZjkrdldUTWpNekw4bkx5NnVRdDNKMWtyZmVla3RMbHk2VnBKbHIxcXo1bTkzMUFKVWRSL1JBQ1VSRlJmV1dkR2pjdUhGYXRveXJzSmFWWmN1V2FmejQ4WkoweU9mejliSzdIc0FKdU5ZOVVFSnV0N3VqcEdrMWE5WTBuM3p5aWRXZ1FRTzdTM0tVM2J0MzY3Nzc3ak1aR1JtV3BGdlhyRmt6M2U2YUFDZGc2aDRvb1QxNzl2eTNmdjM2Tlk4Y09aSThaODRjZVR3ZTFhMWIxKzZ5SEdIRGhnMTYrT0dIZGVqUUlVdlNtMnZXckJsaGQwMkFVeEQwd0Ftb1hidjJWOUhSMGVmLzhzc3ZWOHlhTmN2OC92ZS90eG8yYkdoM1daWGE0c1dMMWJkdlgzUDQ4R0ZMMGlkNWVYbDlmLzc1Wi9ybWdWTEMxRDF3NGl5UHgvT3NNV2FJSk4xODg4M3EzYnUzNnRldmIzZGRsY3FlUFh2MDNudnZhZWJNbVpJa3k3S2U4M3E5TDBveTlsWUdPQXRCRDV3a2o4ZHp0ekhtQTBsbldKYWxLNis4VXExYnQxYmp4bzExMWxsbktTRWhRZEhSMFhhWFdTSDRmRDVsWldWcDc5NjlXcjkrdlpZc1dhS3Z2LzVheGhoSk9teFoxc05lci9kVHUrc0VuSWlnQjA1Qml4WXQ2aFVVRkR3bnFidWtPSnZMcVd4eUpZMkppWWtadW1MRmluMTJGd000RlVFUGxJSVdMVm9rRkJRVWRKSFVXbEl6U1dkSnFpM09nd255U3pvb2FhK2sxWktXeE1URVRGNnhZZ1YzQ3dJQTRHUzUzVzdqZHJ2NXpodW93cmhnRGdBQURrYlFBd0RnWUFROUFBQU9SdEFEQU9CZ0JEMEFBQTVHMEFNQTRHQUVQUUFBRGtiUUF3RGdZQVE5QUFBT1J0QURBT0JnQkQwQUFBNUcwQU1BNEdBRVBRQUFEa2JRQXdEZ1lBUTlBQUFPUnRBREFPQmdCRDBBQUE1RzBBTUE0R0NXM1FVQUtCMU5talE1SnpvNmV0QnhxeC8rOWY4ZkhMdlM1L085dUc3ZHVwM2xVeGtBT3hIMGdFT2twS1JFYmRxMGFaZGxXZldLRzJlTTJYZnh4UmVmblpxYTZpK3YyZ0RZSjhydUFnQ1VqZzBiTnBpenp6NzdJa25OZm1Qb0ovUG56NTlSSGpVQnNCL2YwUU1PRWdnRUpwZGdXRW5HQUhBSWdoNXdFSmZMdGNnWWM3Q1lJUWRxMUtpeHFOd0tBbUE3Z2g1d0VLL1hXMkJaMXRSaWhreGR1SENocjl3S0FtQTdnaDV3R011eWlweWFkN2xjVE5zRFZReEJEemhNWm1ibVBFbFpFVFpsWldSa3pDL3ZlZ0RZaTZBSEhHYlRwazE1eHBoSVo5VlAzN1JwVTE2NUZ3VEFWZ1E5NEVCRlROOHpiUTlVUVFROTRFQ1daYzJXbEh2TXFsekxzdjVsVnowQTdFUFFBdzdrOVhwekphVUZseTNMbXZYck9nQlZERUVQT0pReEpqUlZYOElMNlFCd0lJSWVjS2pZMk5pWndaL2o0dUptRmpjV0FBQlVRbTYzZTdyYjdaNW1keDBBN0JOdGR3RUF5dFJreTdLTTNVVUFzQSszcVFVaVNFeE1YR0ZaVm5PNzY4RC9HR01XcHFlbnQ3TzdEcUN5NFR0NklBSkN2dUt4TEt1dDNUVUFsUkZUOTBBeHZGNnYzU1ZBa3NmanNic0VvTkxpaUI0QUFBY2o2QUVBY0RDQ0hnQUFCeVBvQVFCd01JSWVBQUFISStnQkFIQXdnaDRBQUFjajZBRUFjRENDSGdBQUJ5UG9BUUJ3TUlJZUFBQUhJK2dCQUhBd2doNEFBQWNqNkFFQWNEQ0NIZ0FBQnlQb0FRQndNSUllQUFBSEkrZ0JBSEF3Z2g0QUFBY2o2QUVBY0RDQ0hnQUFCeVBvQVFCd01JSWVBQUFISStnQkFIQXdnaDRBQUFjajZBRUFjRENDSHFpaXNyT3pGUWdFN0M0RFFCa2o2QUViWldabUtqOC9QMnpkbmoxN05HdldyR0lmdDM3OStrTHJmdmpoQi8zeXl5OGwzbmZidG0yMWQrL2VFbzE5K3VtbnRYdjM3aEkvTjRDS2c2QUhiUFRKSjUvb2xWZGVDVnUzZE9sUy9mVFRUOFUrN3JISEhpdTBidGFzV1JvelpreHBsaWRKMnJoeG8zYnYzcTBHRFJxVStuTURLSHZSZGhjQVZHVzllL2ZXSTQ4OG90bXpaK3V0dDk2U0pPM2Z2MTlubm5tbUprNmNHRGEyUjQ4ZTZ0S2xTOWk2dm4zN2F2djI3V0hyWnMrZUhmcDU2dFNwb1o5OVBwOE9IVHFrdW5YckZxcmowS0ZEcWxXclZtaDU1Y3FWNnRldm55U3BvS0JBZ1VCQWJkcTBLZkoxTEZxMDZMZGVLZ0FBRllmYjdUWnV0OXVVaDV5Y0hKT2ZuMitNTVdicjFxM21zY2NlTThZWWs1S1NZdngrZjlqWWR1M2FtWGJ0MmhtUHgyUGF0V3RuakRFbU5UWFYvUE9mL3d5TldiUm9rUmt3WUVDaC9YejExVmVtYytmT29XVzMyMjEyN2RwbHRtN2RhdHExYTJleXM3TUxQV2Jmdm4ybVk4ZU9wcUNnd0JoanpJNGRPMDd4MVo2YzRQdGg5NThMb0RKaTZoNndXVnhjbkdKaVlpUkpIM3p3Z1I1ODhFRkowdWJObTJWTWVMWXRXTEJBQ3hZc1VIeDh2QllzV0NCSnV1bW1tL1ROTjkvb3lKRWpPbkRnZ1A3Kzk3K3JSNDhlaGZZemJkbzAzWHJycllYV24zLysrV3JjdUxIR2poMWJhTnY0OGVQVnRXdFhSVWNmbmZ5NzdiYmJUdTNGQWloM1ROMEROdm44ODg4MVlzUUlIVDU4V0Y2dlY1STBiOTQ4clYyN05qVG1sbHR1Q2YwY0d4c2JOaFgvOGNjZmh5M2ZmZmZkb1orRDArNy8vT2MvVmJObVRlM2R1MWZMbHkvWG9FR0RJdGJTbzBjUDllN2RXM2ZlZWFkcTE2NHRTVHA0OEtEbXpwMnJ6ei8vdkJSZUxRQzdFUFNBVGJwMjdhcXVYYnZLNC9HRTFxMWF0U3IwczhmajBZd1pNeFFWRlJWYTk5TlBQK2svLy9tUGpodzVvZ1VMRm1qVXFGR3FVNmVPRmkxYXBLKysra3JQUC85OHhIMU5tREJCVjE5OWRTakVqOWU0Y1dNMWF0UklZOGVPMVJOUFBDRkordTY3NzVTVGs2Tk9uVHFGeGdVQ0FWMTc3YlZoajUwN2QrNEp2M1lBNVllZ0J5cUovZnYzNjQ0Nzd0Q1ZWMTZwMk5oWU5XM2FWQTg5OUpBazZlZWZmOVpwcDUybXpwMDdoejFteXBRcHlzckswdVRKa3pWcTFLaGluNzlidDI3cTM3Ky91bmZ2cnBvMWE2cDE2OWFGVHJKTFNrb2kySUZLaHFBSEtvZ2JiN3l4MExwanArN3IxYXVuK2ZQbnkrVnlxVTJiTm5yeXlTZjE1Sk5QNnJYWFhsT3RXclhVczJkUFNkSXp6enlqdG0zYjZxYWJicElralI0OVdvbUppZnJESC81UTdQNWJ0bXlwK3ZYcjY5TlBQOVVqanp4U2lxOE1nSjBJZXFDQ1NFdExDMXVPTkhWL3ZJeU1ETTJlUFZ1ZE8zZldvVU9IdEduVEp2MzN2Ly9WeXkrL0hCclRwazJiVU9qL2xxRkRoNnArL2ZwRnR0SVYxV1kzY3VSSU5XN2N1RVQ3QUZDK0NIckFKb2NPSGRLUUlVT1VrSkNnZDk5OVZ5a3BLUkY3M0l0VHMyWk56Wmd4UTU5OTlwazZkKzRzbjgrbnYvNzFyNkd6NUNYSjdYYUhmczdKeWRGcHA1Mm1QWHYyU0RwNmd0K3hMcnZzTWtsRjk4VW5KU1hSTXc5VU1nUTlZSk1WSzFhb1JvMGFtalZybGo3ODhFTTkrT0NEeXM3T1ZsUlVsR0ppWW5UV1dXZnB4aHR2VkVGQmdmeCt2eTY5OUZLOS9mYmJPbno0Y0tnZEx5c3JTLy8rOTcrMWF0VXFWYTllWGUzYnQ5ZnJyNyt1MWF0WDY2R0hIbEs5ZXZYQzl2bnl5eStITHFpVGxKU2tPblhxbFB2ckJsQytMTHNMQUNxaTRNVlpnbTF2WlNGNFF4bVh5MVZvdmMvbms5L3ZWMVJVVk9nL1NlclFvWU55Y25KMCsrMjM2N0xMTHROenp6Mm5SbzBhcVdQSGpycmxsbHNVR3h1cjdPeHNqUnMzVHN1WEx5L1VHNStibTZ2YzNGeEZSVVdGWFFtdnBKS1Nrc0k2QThwTHNETmh6Wm8xL0pzRm5DRCswZ0FSbEVmUWw0YWNuQnpGeDhkSDNCWUlCQXA5aUtpc0NIcmc1RG5qWHdHZ2lpb3E1S1hDTXdVQXFpYitKUUFBd01FSWVnQUFISXlnQndEQXdRaDZBQUFjaktBSEFNREJDSG9BQUJ5TW9BY0F3TUVJZWdBQUhJeWdCd0RBd1FoNkFBQWNqS0FIQU1EQkNIb0FBQnlNb0FjQXdNRUllZ0FBSEl5Z0J3REF3UWg2QUFBY2pLQUhBTURCQ0hvQUFCeU1vQWNBd01FSWVnQUFISXlnQndEQXdRaDZBQUFjaktBSEFNREJDSG9BQUJ5TW9BY0F3TUdpN1M0QXFNZzhIby9kSlFEQUtlR0lIb2pBR0xQUTdob1F6aGl6MHU0YUFBQ29VTnh1dDNHNzNjYnVPZ0RZaHlONkFBQWNqS0FIQU1EQkNIb0FBQnlNb0FjQXdNRUllZ0FBSEl5Z0J3REF3UWg2QUFBY2pLQUhBTURCQ0hvQUFCeU1vQWNBd01FSWVnQUFISXlnQndEQXdRaDZBQUFjaktBSEFNREJDSG9BQUJ5TW9BY0F3TUVJZWdBQUhJeWdCd0RBd1N5N0N3QlFPcG8wYVhKT2RIVDBvT05XUC96ci96ODRkcVhQNTN0eDNicDFPOHVuTWdCMkl1Z0JoMGhKU1luYXRHblRMc3V5NmhVM3poaXo3K0tMTHo0N05UWFZYMTYxQWJCUGxOMEZBQ2dkR3pac01HZWZmZlpGa3ByOXh0QlA1cytmUDZNOGFnSmdQNzZqQnh3a0VBaE1Mc0d3a293QjRCQUVQZUFnTHBkcmtUSG1ZREZERHRTb1VXTlJ1UlVFd0hZRVBlQWdYcSszd0xLc3FjVU1tYnB3NFVKZnVSVUV3SFlFUGVBd2xtVVZPVFh2Y3JtWXRnZXFHSUllY0pqTXpNeDVrcklpYk1yS3lNaVlYOTcxQUxBWFFRODR6S1pObS9LTU1aSE9xcCsrYWRPbXZISXZDSUN0Q0hyQWdZcVl2bWZhSHFpQ0NIckFnU3pMbWkwcDk1aFZ1WlpsL2N1dWVnRFloNkFISE1qcjllWktTZ3N1VzVZMTY5ZDFBS29ZZ2g1d0tHTk1hS3EraEJmU0FlQkFCRDNnVUxHeHNUT0RQOGZGeGMwc2Jpd0FBS2lFM0c3M2RMZmJQYzN1T2dEWUo5cnVBZ0NVcWNtV1pSbTdpd0JnSDI1VEMwU1FtSmk0d3JLczVuYlhnZjh4eGl4TVQwOXZaM2NkUUdYRGQvUkFCSVI4eFdOWlZsdTdhd0FxSTZidWdXSjR2VjY3UzRBa2o4ZGpkd2xBcGNVUlBRQUFEa2JRQXdEZ1lBUTlBQUFPUnRBREFPQmdCRDBBQUE1RzBBTUE0R0FFUFFBQURrYlFBd0RnWUFROUFBQU9SdEFEQU9CZ0JEMEFBQTVHMEFNQTRHQUVQUUFBRGtiUUF3RGdZQVE5QUFBT1J0QURBT0JnQkQwQUFBNUcwQU1BNEdBRVBRQUFEa2JRQXdEZ1lBUTlBQUFPUnRBREFPQmdCRDBBQUE1RzBBTUE0R0FFUFFBQURrYlFBd0RnWUFROTRBRFoyZGtLQkFKMmx3R2dBaUxvZ1ZJMGQrN2NRdXQrK09FSGJkKytQZUw0ckt3c1pXVmxTWkpTVTFNampqSEdhT0xFaWNYdXQyM2J0dHE3ZDIrSmFuejY2YWUxZS9mdUVvMlZwR1hMbHVsdmYvdGIyTHBQUC8xVUV5Wk1pRGcyK0hva0tSQUk2SVVYWGloeXVUd2xKaVkydEdYSGdNMEllcUFVRFJ3NHNOQzZQWHYycUcvZnZzck96aTYwN2YzMzM5ZVVLVk1rU2NPR0RRdmJkdSs5OTBvNkdvN0hienRaR3pkdTFPN2R1OVdnUVlNU1A2Wng0OFphdkhpeHBrK2ZMa2s2ZVBDZ3hvOGZyMmJObWtWOC9sNjllb1ZlcXpGR1gzNzVaV2o3OGN0bHplMTJYNXlZbU5nL01URnhoV1ZaMjhwdHgwQUZFbTEzQVlBVFhYdnR0Zkw3L2FIbHZMdzhkZXJVS2JTOFlNRUM1ZWZuYSs3Y3VRb0VBcG80Y2FJQ2dZQnV2UEZHU1ZKYVdwcCsrT0dISXAvZjUvUHAwS0ZEcWx1M2JxRnRodzRkVXExYXRVTExLMWV1Vkw5Ky9TUkpCUVVGQ2dRQ2F0T21UWkhQdldqUklzMmFOVXNqUm93SXJjdkp5ZEU3Nzd5amQ5OTlWNUowK1BCaDllblRKK3h4YVdscDZ0Njl1Nzc5OWxzdFhMaFFiNzc1Wm1oYisvYnR3OGEyYjk5ZTgrYk5rOHRWK3NjYWlZbUovK2R5dWJvYVk3cElhbUpaVnFudkF3QlF5Ym5kYnVOMnUwMUp0V3ZYenJScjE4NjQzZTdRLzR2U3JGa3pZNHd4NDhlUE4wT0dEQ20wL3ZobG44OVg2UG0rK3VvcjA3bHo1OUN5MiswMnUzYnRNbHUzYmpYdDJyVXoyZG5aaGZhN2I5OCswN0ZqUjFOUVVHQ01NV2JIamgwbGZuMG5JaEFJaEg0K3Z2WklyNlVrZ3U5SEVXK1g1ZkY0M0c2Myt5VzMyLzJmNE5oSS81WHJIeUtnZ3VDSUhpZ0ZDeFlza0NRbEpTVnB3WUlGbWoxN3RudytuOTU2NnkwbEpDVG9vWWNlMG52dnZhY0xMcmdnOUIzMVpaZGRwcFl0VzU3VS9xWk5tNlpiYjcyMTBQcnp6ejlmalJzMzF0aXhZL1hJSTQrRWJScy9mcnk2ZHUycTZPaWpmKzF2dSswMnJWcTFxc2g5cEtTa0tEOC9QMnhkVkZTVXBreVpvcWVlZWlyMHZmMWRkOTJseno3N0xEVG0yQ05vWThvc1cxMXV0N3U1TWFhcnkrWHFiSXk1b0t4MkJGUjJCRDFReXZMejgvWDczLzllRHp6d2dNNDU1NXhRNEhidjNsMkRCZzFTVEV5TVdyZHVyVmRmZlZVNU9UbWh4d1VDQWQxeXl5Mi8rZng3OSs3Vjh1WExOV2pRb0lqYmUvVG9vZDY5ZSt2T08rOVU3ZHExSlIzOVhuM3UzTG42L1BQUFMvdzZkdTdjcWVYTGw0ZXRTMDVPbGlTdFdMRWl0RzdUcGsyU3BOR2pSMnZzMkxIS3o4OFBQUzRRQ0pUcTlIeGlZdUxWdjA3TGQ1WjB0bVZaSi9SaGdxUDZrL1pMSUJDNGF1M2F0V3Z0TGdRbmpxQUhUcEV4UnQ5Ly83M1dyMSt2UUNDZ20yKytXZGRmZjcwNmR1eW8yMisvUFRUdTlOTlAxL0Rody9YeXl5OXIyN1p0aGM2a1QwcEswb3daTThLV0k1a3dZWUt1dnZycVVJZ2ZyM0hqeG1yVXFKSEdqaDJySjU1NFFwTDAzWGZmS1NjbkordzhnVUFnb0d1dnZUYnNzY2QzRFJ3N1hsTFllUWZIZS9EQkIvWGdndzhxT1RsWisvYnRDenVaOFBqOUJKY2pkU2tVeDdJc0V3Z0VqTXZsTW1VNFc0RENUbmU1WEwwazliSzdFSnc0Z2g0NFJjWVlQZjMwMDJyYXRLbGNMcGNtVDU2c1BYdjI2SWtubnRCSEgzMFU4VEhCby9GT25UcUZ3dlBZSS9wcDA2WkZmRnhXVnBZbVQ1NnNVYU5HRlZ0VHQyN2QxTDkvZjNYdjNsMDFhOVpVNjlhdHRXalJvckF4U1VsSnZ4bTBVNmRPRFZzT0h0SC9sbnIxNm1udTNMbGFzbVNKUm84ZXJURmp4a2c2K2tHaGVmUG1KeHp3UVd2V3JGa2lhWW1rSnowZVQ1SXhwcXRsV1YxS09uVy9aczBhenN3N1FXNjMrMzFKRHh0ak9KcXZwQWg2NEJTNVhDN05uRGxUa2pSbnpod2xKQ1FvSVNGQmFXbHBvVEZKU1VrUnZ3L1B5TWdJQlhEd2lMNTkrL1pGVGtlUEhqMWFpWW1KK3NNZi9sQnNUUzFidGxUOSt2WDE2YWVmRnZxdXZqek5uajFiYmR1MkxZdW5Ebmk5M2hXU1ZraDZwbG16WmswRGdVQVhTVjBrRmYvTEFhb1lnaDZvb0NKOU1HalRwbzF1dXVtbUVqMSs2TkNocWwrL2ZwR3RkRVcxMlkwY09WS05HemVXSkhYdTNEbHNXM0ZUOThlYk4yK2UxcTlmSC9IYUFxWE1yRjY5T2wxU3VxUkJ2N2JYZFRGSDIrdXVLT3VkQXhVZFFROVVJSUZBUUg2L1Ard0V0bTNidGlrMk5sYVM1SGE3USt0emNuSjAybW1uYWMrZVBaSVVHaE4wMldXWFNWS2hLZnVncEtTa0lyY0ZCUy9tRXhTY3VsKzZkR21oc1ljUEg5WXJyN3dpbjgrbjFOUlV6Wmt6UjIrOTlaYmk0K09MM1VkcFMwOVAzeUJwZzZRWFBCN1BSY2FZTHNhWUxwWmxOUy9YUW9BS2dxQUhTc0dlUFh0VXJWcTFVT3ZhOFVmS3h4ODlYM1BOTlhydXVlZlV0R25Uc0hGUFBmV1VrcE9UWlZtV1VsSlN0R1hMRnNYRXhPaU9PKzRvdE0rWFgzNVpzMmZQbG5RMHRPdlVxVlBhTHl0VWUzNSt2Z0tCUUtoMWJ2UG16WEs1WE5xL2Y3K3FWYXNtU1pvK2Zicnk4L00xY2VKRWpSNDlXanQyN0ZDdlhyMFVGUldsNk9ob1JVZEh5K2Z6cVY2OWV1clFvWU1hTm15b1VhTkdsY2xGYzRLOFh1OW1TY01rRGVNU3VLaXFDSHFnRlBUcjEwOC8vUENEcnIvK2VrbEZIMFVmNzYyMzNncGJQdlpxY3FtcHFhRndqWFIxdDcvKzlhOTY4c2tuRlJVVkZYWWx2TkpXVUZDZ3UrKytXOUxSM25ycDZCSDkxS2xUVmExYU5mWHQyMWVTMUtWTEY5MXh4eDF5dVZ4NjZhV1hRby8zKy8wcUtDaVF6K2VUcE5EcmlZbUpLZE9RUDE1NmVucmtHdzRBRHNjWnFFQUV3WDVycjlkcmR5bVE1UEY0SkhIV3ZCMk9PZXUrZDNwNit2dDIxNE1UeDAxdEFBQndNSUllQUFBSEkrZ0JBSEF3Z2g0QUFBY2o2QUVBY0RDQ0hnQUFCeVBvQVFCd01JSWVBQUFISStnQkFIQXdnaDRBQUFjajZBRUFjRENDSGdBQUJ5UG9BUUJ3TUlJZUFBQUhJK2dCQUhBd2doNEFBQWNqNkFFQWNEQ0NIZ0FBQnlQb0FRQndNSUllQUFBSEkrZ0JBSEF3Z2g0QUFBY2o2QUVBY0RDQ0hnQUFCeVBvQVFCd01JSWVBQUFIaTdhN0FLQWk4M2c4ZHBjQUFLZUVJM29nQW1QTVFydHJRRGhqekVxN2F3QXFJNDdvZ1FqUzA5UGIyVjFEYVhDNzNVYVMxcXhaWTlsZEN3QjdjRVFQQUlDREVmUUFBRGdZUVE4QWdJTVI5QUFBT0JoQkR3Q0FneEgwQUFBNEdFRVBBSUNERWZRQUFEZ1lRUThBZ0lNUjlBQUFPQmhCRHdDQWd4SDBBQUE0R0VFUEFJQ0RFZlFBQURnWVFROEFnSU1SOUFBQU9CaEJEd0NBZ3hIMEFBQTRHRUVQQUlDREVmUUFBRGdZUVE4QWdJTkYyMTBBZ05MUnBFbVRjNktqb3dkRjJ1WjJ1OTgvZHRubjg3MjRidDI2bmVWVEdRQTdFZlNBUTF4NjZhVjdObTNhOUVmTHN1cEYyUHh3OEFkanpMNUxMNzMwMFhYcjFwVmpkUURzd3RROTRCQ3BxYWwrbDh2MVJRbUdUa2xOVGZXWGVVRUFLZ1NDSG5DUVFDQXd1UVREU2pJR2dFTVE5SUNEdUZ5dVJjYVlnOFVNT1ZDalJvMUY1VllRQU5zUjlJQ0RlTDNlQXN1eXBoWXpaT3JDaGRvUU01MEFBQ0FBU1VSQlZBdDk1VllRQU5zUjlJRERXSlpWNU5TOHkrVmkyaDZvWWdoNndHRXlNelBuU2NxS3NDa3JJeU5qZm5uWEE4QmVCRDNnTUpzMmJjb3p4c3lJc0duNnBrMmI4c3E5SUFDMkl1Z0JCeXBpK3A1cGU2QUtJdWdCQjdJc2E3YWszR05XNVZxVzlTKzc2Z0ZnSDRJZWNDQ3YxNXNyS1MyNGJGbldyRi9YQWFoaUNIckFvWXd4b2FuNkVsNUlCNEFERWZTQVE4WEd4czRNL2h3WEZ6ZXp1TEVBbkl1Z0J4eHF4WW9WV1pKbVNKcStiTm15Ykx2ckFXQVA3bDRIT050a3k3S00zVVVBc0k5bGR3RUF5b2JINDNGTFdteU1pYmNzeStQMWV0ZllYVk5Wa3BpWXVNS3lyT1oyMTRIL01jWXNURTlQYjJkM0hlV05xWHZBWVZKU1VxSThIczlmakRFcmpESHhrbVNNK2RyajhReElTVW1Kc3J1K3FvS1FyM2dzeTJwcmR3MTI0SWdlY0pBbVRacGNFQjBkUFZaU0swbTY3YmJiSkVsZmZCRzZUZjJTUUNEUWJlM2F0ZHRzS2JBS2NidmRScEs4WHEvZHBVQ1N4K09SSksxWnM2Yks1UjVIOUlBeldCNlA1LzdvNk9odkpMV3FXN2V1M24zM1hRMGFORWlEQmczU08rKzhvelBQUEZPU1dydGNyblVlaitkKzhVRWZxQklJZXFDU2E5NjhlUjIzMjUxcWpCa2pxWHFIRGgwMGNlSkV0V2pSSWpUbXlpdXYxS1JKazlTaFF3ZEpxbTZNR2VOMnUxT2JOMjlleDZheUFaUVRnaDZveE54dTkvVStuMis5cEM1eGNYRWFNbVNJWG4zMVZkV29VYVBRMkJvMWF1alZWMS9Wa0NGREZCY1hKMGxkZkQ3ZmVvL0hjMTE1MXcyZy9CRDBRQ1dVbkp4OHVzZmplVnZTYkVuMUV4TVROWEhpUk4xeXl5MnlyS0puNUMzTDBpMjMzS0tKRXllcWFkT21rbFRmR1BNdmo4Znpkbkp5OHVubFZENkFja1RRQTVXTXgrTng1K1hsZVkweGZhS2pvOVduVHgvOTR4Ly9VSU1HRFVyOEhBMGFOTkNvVWFQVXAwOGZSVWRIeXhqVEp5OHZ6L3RyU3g0QUJ5SG9nVXJpMkxZNVNaZGRjTUVGR2p0MnJMcDM3eTZYNjhUL0tydGNMblh2M2wxang0N1ZCUmRjSUVtWDBZWUhPQTlCRDFRQ1RabzB1V0R6NXMwTGpURXZTNHErODg0N05YNzhlRjE2NmFXbi9OeVhYbnFweG84ZnJ6dnZ2Rk9TWW93eHIyemV2UG1ycGsyYm5uL0tUdzdBZGdROVVMRkZiSnZyMTYrZnFsV3JWbW83cVZhdG12cjE2MGNiSHVCQUJEMVFRWldrYmE2MDBZWUhPQTlCRDFSQUo5STJWOXBvd3dPY2hhQUhLcENUYlpzcmJiVGhBYzVCMEFNVlJHbTB6WlUyMnZDQXlvK2dCMnhXMm0xenBZMDJQS0J5cy85ZkVhQUtLOHUydWRKR0d4NVFPUkgwZ0QzS3BXMnV0TkdHQjFRK0JEMVF6dXhvbXl0dHRPRUJsUWRCRDVRak85dm1TaHR0ZUVEbFFOQUQ1YUNpdE0yVk50cndnSXFQb0FmS1dFVnNteXROLy83M3YxV3ZYajNhOElBS2lxQUh5a2hadGMzbDVPVEk1L05GM1BieXl5K2Y5UE9lckQ1OStpZzNOemZVaGhjVkZVVWJIbENCUk50ZEFPQTBicmM3WUl6WnNYbno1dDlKT2syU3pqampET1huNSt1ZWUrN1I2dFdyUTJQYnQyOWY2UEdIRHg5V2JHeXNZbU5qdzliZmR0dHQ2dE9uajBhT0hLbnM3R3k5K09LTGhSNDdhOVlzRFJ3NE1HemRqVGZlcUo5Ly9sbDE2OWFWcE5EUGZyKy8wRDdhdEdtamZ2MzZhZVhLbGVyWHI1OGs2WmRmZmxGVVZGVFkyRVdMRmlrakkwTTFhOVlzVklQTDVkTDQ4ZVAxOXR0dmE4S0VDY0UydkNGdXQvdGdRVUdCUHlZbXBzR2FOV3M0eUFES0NVRVBsQzVMa3QreXJGcVNUcXRidDY2R0RCa1NPcU0rT1RrNWJQQ0NCUXZDbHFkTW1hTHg0OGRyMUtoUnFsMjdkc1FkOU9uVFJ6MTY5TkEvL3ZFUDllelpVemZlZUdObzI1RWpSOEtXSlNrdExVMXQyclJSV2xxYUpLbFZxMVpLUzB2VDNMbHp0WGJ0MmxDZ3o1NDlXK3ZYcjVja05XL2VYSXNXTGRMUFAvK3N1KysrVzZOSGoxYjE2dFgxeXkrL3FFR0RCc3JQejljMTExd2pyOWNic2NaZ0c5N1VxVk1WSHgrdi9mdjN4MHFLajQyTjdlUHorZDRxMFc4U1FLa2c2SUZTMHJ4NTh6bytuKzhESGYxN1ZUMCtQbDd4OGZINjI5LytGaHBUVUZBUThiRjVlWGw2NDQwM3RINzllbTNidGszVHAwL1hkOTk5cHg0OWV1aVNTeTRKR3hzWEY2YzMzM3hUMmRuWmtoUUtjT2wvSVY0UzlldlgxK3paczBQTEd6ZHVETnRYSUJEUWtDRkQxTE5uVDUxMzNubGF0bXlaUHZqZ0E0MFpNeWJpOHdVL1lBUS9iTHoyMm11S2lvclNwRW1UOVBMTEwydmV2SG5WalRGam9xS2lDcG8zYjE1bjVjcVZCMHBVS0lCVFF0QURwZURYdHJtUEpOV1hwQ0ZEaHVqbW0yOHVkRWI5OFVmMGtyUml4UXE5OXRwcmF0U29rVWFQSHExV3JWcnBycnZ1MG93Wk0vVDQ0NCtyU1pNbWV2VFJSM1hlZWVlRkhsT3ZYajNWcTFjdkZLNCtuMC9SMGRFNjQ0d3o1UEY0OUx2Zi9VNlNkUERnUVgzNDRZZkt6YzNWN2JmZkx1bm9od3BKT3YvODg3VjU4K2JRYzY1ZnYxNDMzWFJUYVBuWlo1L1ZsaTFiZE9XVlYyckVpQkU2ZVBDZ3RtN2Rxc21USjZ0VHAwNkZYc2Z4TXdiUzBmTUpmcjJTbmhJU0VwU2RuUzFqVE15dmJYamR2Vjd2bkJQNVBRTTRjUVE5Y0FxU2s1TlB6OC9QZjgwWTAwZVNFaE1UdFhidFdvMGFOVXFqUm8wcU5QN1lJL3F0VzdkcStQRGgycng1czU1KyttbGRlKzIxb1cxUlVWSHEzTG16YnJycEpvMGVQVnAzMzMyM3VuVHBvdmo0ZUUyWU1FSDUrZmxhdW5TcDB0TFNsSldWcFc3ZHVtbmd3SUZxMnJTcHJyMzIybERRM25ycnJhcGV2YnJpNHVJMGFkSWtTVWVEV0RwNjNrQjBkTFFPSGp5b3VMZzQ3ZHk1VXhkZWVHR29odGF0Vyt1Q0N5NVFYRnljMXExYnAvdnZ2MSszMzM2N3hvMGJGekhvajJXTWtURkdBd1lNVU5ldVhmWDU1NStyYTlldTJyMTd0M3IzN3EyZE8zY0cyL0JHeE1iRzlsKytmUGt2Si9zZUFBQlFKandlajl2dGRtOXd1OTJtZWZQbTVxT1BQakordjk4c1hiclVGT1hZYlFjT0hEQ2pSbzB5T1RrNVlXUCsvT2MvRzcvZkg3WnUyN1p0WnZMa3lhSGxsaTFiR21PTXljdkxNMU9tVERILyt0ZS96R09QUFdaMjdkcGwyclZyRnhyMzhjY2ZtOE9IRDV0bXpacVpsSlFVazVLU1lwbzFheGJhUG16WU1ETmx5aFF6ZCs1Y00yVElrSWcxKzN3KzQzYTd3OWJsNWVXRjFybmRicE9WbFdXTU1XYjM3dDBtS1NuSmRPblN4ZXpZc2NNWVk0emY3emRYWG5sbDZMRit2OTk4OU5GSHBubno1c2J0ZGh1MzI3MmhQTnJ3aW54VFN1Qms5dmZyYXp1VjNhSVVCZCtQMHY1elZSbHdSQStjb0pTVWxLZ3RXN1k4WTR3WktpbjZnZ3N1ME1NUFA2dzMzbmhERXlkT0xEVCtwNTkrQ2sybEh5c3RMVTA5ZXZSUVVsS1NxbGV2SHJidDEwdkxTcEt5czdPMWJOa3lkZTdjdWRCelJFZEhxMGFOR2twTlRkVXp6enlqZ29LQ3NEUGh1M1hySmtrUmorZ2w2WVliYnRBcnI3eWkrUGg0UGZyb28ySFAzYVpObTRqTGRlclUwWVFKRThLMkhUcDBTSGZmZmJkeWNuSmtXWmFlZlBKSi9mampqK3JXclp1TU1mTDVmR0VkQnBtWm1Sby9mcndHRFJxa3JWdTNCdHZ3bnJ2d3dndUhwNmFtK2d1OVVBQUF5a09USmswdWNMdmRTNEpIQjhPR0RUTkhqaHdKTzNMNDRvc3Z6S0pGaTR3eGtZK0dJeDFwNU9YbG5kRDJsaTFibXYzNzk1c2JicmdoN0wvMjdkdWJGaTFhaEpidnYvOStZNHd4VjE5OWRkaGp2VjZ2V2JKa2lUSEdtRC85NlUvbWdRY2VLSEwvSlRtaXo4aklNRnUyYkRHQlFDQTAyeEMwZlBseTA3dDM3OUR5NGNPSFRZc1dMWXd4eGh3NWNzUU1HellzZExUbGRyc1hsOVhkOElwOGdTVndNdnNyenlQNmtTTkhtbTNidGhsampQbnNzOC9DdHZYdjN6L2lZelp2M213T0hEaFFhUDFISDMxVTdMNldMbDFxWG4vOTliQjE0OGVQTDdUZjROak16TXpRc3Qvdk4wT0hEaTF5dVN4VjVTTjZlbG1Ca2luUjNlWU9IanlvRVNOR0tDb3EvUG93blRwMUN2dHYvUGp4cDF4UVZGU1VYbi85ZGFXbHBTa3RMVTBUSmt4UXpabzExYWxUSjgyWU1VTnBhV2thT1hLa0prMmFwQ05IanVpUlJ4N1JEVGZjb0NOSGptajgrUEhhdG0yYmZ2enhSKzNjdVZQNzl1M1R3WU1IVDdvV2w4dWxDeTY0b05ESmh6NmZUeDk4OElIdXVlZWUwTHI1OCtjclBqNWVVdVc1RzE1aVltS0h0bTNiVnNnWjBPM2J0MnZldkhrNjU1eHpKRWtqUjQ3VXRHblRRcTJQSzFldWxDUzkrKzY3WVk5Ny92bm50V0hEaGtMUDk4RUhIeFM3djhhTkcydng0c1dhUG4yNnBLTi81c2VQSDY5bXpab1ZHcnR4NDBiMTZ0VXIxQ0Zpak5HWFgzNFoybjc4TXNwR2hmeURDMVFrd2JZNVkwd1g2ZWkwK3NDQkF3dmRpQ1lySzB0UFBmV1VrcEtTOU9hYmIrckFnUU9oYWZLcFU2ZVdXajI1dWJtaGkrODg4OHd6OHZ2OW1qdDNydDUrKzIxZGRkVlZpbzZPMXQxMzM2MitmZnZxOHNzdjEvYnQyelZvMENCZGNza2x1dkRDQzlXdVhUdjk3VzkvMDdadDI5U3JWeTg5OXRoanlzek0xT09QUDY1MzNubEhDUWtKK3Zubm43Vjc5MjVsWjJjckl5TkRrdlRoaHgvcTBLRkRDZ1FDNnQrL3Y1WXZYeDc2Y0JBZGZmU2ZrbU5QTnN6TXpOU2dRWVBrZHJ2VnZIbHpGUlFVeUJpamYvempINkdMOXdRRjc0WjNiQnVlMiszdUdCMGQvWEJwdCtHZHpFV0tMTXVhbTVtWmVkRHRkaysxTEd0eVptYm12RTJiTnVXVlpsMG42Nk9QUHRKRER6MmtYYnQycVZhdFdwS2srUGg0RFI4K1hKOSsrcW1rb3gwVjI3ZHZEejFteVpJbHFsdTNybHExYXFWQUlLQTc3cmhEK2ZuNWtvNitoOGVlYkRsMTZsVE5talZMSTBhTUNLM0x5Y25STysrOEUvcndjUGp3WWZYcDB5ZXNyclMwTkhYdjNsM2ZmdnV0Rmk1Y3FEZmZmRE8wN2ZqM29IMzc5cG8zYjk0cFhURVNSU1BvZ1dJYzJ6WVhGeGVuL3YzN1IyeWIrKzY3Ny9UTU04K29WYXRXNnQrL3YzYnMyS0VQUC94UTc3Ly92cUtqbzlXK2ZYdTVYQzRaWXhRSUJPVHorZlRGRjE4RWoySi84eXoyWTIzY3VGRU5HemJVODg4L3IrblRwK3ZGRjE5VXJWcTE5TlJUVCttYWE2NlJKTzNjdVZOdnZ2bW01c3lab3lGRGhoUjZqaGt6Wm1qNDhPSHEyYk9uT25ic0tFbjY3My8vcS92dnYxL3Z2LysrL3Z2Zi8ycjY5T21xVzdldTZ0YXRxNkZEaDZwT25UcXFVNmRPcU9abm5ubEdTNVlzMFJWWFhLRnExYXJwK3V1djE1RWpSM1Q1NVpkcnc0WU5ldXFwcDNULy9mZnJ6anZ2MUxadDIzVHZ2ZmVxb0tCQThmSHg2dHUzYjZHYWduZkRtemx6cGw1NzdUWGw1dVoyOGZsOFY1VjJHOTdKWEtSSWtpekxxaTNwQVdQTUF3a0pDVm1KaVlrekxNdWFiRm5XYksvWG0xdGE5WjJJRFJzMmFPdldyUm84ZUxBZWZQREIwRGtaN2RxMTA0Z1JJN1JpeFFwSjB1ZWZmeDVxY3l3b0tORG8wYU0xZlBod1RaMDZWVXVXTEZGcWFtcm9PWk9Ua3d0OU1MM3BwcHZDV2k5UHhQRGh3MlZabGpwMjdDaS8zNi9telp1SDNvUGpsMUUyS3N6VUdGQ1JSR3FiR3pwMGFKRTNvc25OemRXYU5XdkNUblE3bHZtMTNTd1FDRWc2ZXRlMzRQVCtVMDg5cGRkZWV5MTBWSHk4di96bEwzcmhoUmZDdGdmNzVoY3VYS2hhdFdxcFNaTW1FZStDOStPUFA0YjEzMHZTblhmZXFYYnQydW44ODgvWDlkZGZIMXJ2OS9zMWFkSWszWEhISFNVNnN2TDVmQ29vS05EcHB4KzlTVjFXVnBZc3kxTDE2dFhsOC9tMGQrL2UwSFR5aWRxOWU3ZWVmZlpaclYyN1ZwSmtXZFlwdCtFWkUvNWQrN0VYS2ZyaGh4L1V0Mi9mSWk5UzVQRjRpbnZxWEVscHhwakpzYkd4TTFlc1dKRWxIZjJPWGxLUlZ3OHNEY09IRDllOGVmT1VrSkNnK1BoNGpSa3pScTFhdGRMU3BVdERseWh1Mzc2OVVsTlRWYWRPSFVsSEw1TThmUGh3MWF0WFQ5dTNiOWZmLy83M0l1K1JjUGp3WVdWbFpXblZxbFZLU1VrSkhmVUhSVVZGYWNxVUtYcnFxYWRDRjRhNjY2Njc5TmxubjBWOFBwL1BweFl0V29SK0o4R2dMOHZmVVZEd1BWeXpaazJWeTcwcTk0S0Jra2hNVEp4aldkYTEwdEZMem5icjFvMXB4WElXQ0FRMGR1elkwSlN4TVdadThEMDVHY2VHeWJFWEtSbzRjS0JhdFdxbDVjdVhhOGFNR1JvMWFsU2hpeFQ5UnRBZmI0YWt5WkkrT242L3BTMG5KMGVTOU5CREQybkFnQUZxMHFTSldyVnFGZXE4eU12TFUwWkdodXJWcXlkSkdqeDRzSm8yYmFxQ2dnSU5HelpNcDUxMm1nWU1HS0NmZnZwSk0yZk9WTmV1WFhYR0dXZm81WmRmMWwvKzhoYzk5TkJEdXVxcXEvVGdndzhxT1RsWnk1Y3ZEOXQvY0Yzd3c0VWtKU1VsYWRXcVZSbzllclRHamgyci9QejgwT1B5OC9QVnNtVkxyVnExU2hKQlgxNll1Z2RRWVptVE8rRzlTQ2R6a2FJbm4zenloTXUyTE92NENZUXlFUjhmcnlsVHB1aVNTeTVSa3laTlF1dG56SmdoNmVoc1VYcDZ1c2FNR1JQNnlrVTYraldOMStzTnRZUHUyTEZEbDF4eWlRWVBIcXhYWDMxVnk1WXQwNUVqUjlTeFkwZjk4WTkvREQzdStLK1kvUDZpT3lFZmZQREIwQWVFZmZ2MjZkNTc3NVYwOUFQY3NiOTNTYUhsdVhQbm5zeXZBYitCb0FjaU9PMjAwem9kT1hMa1ZjdXkrbzRZTVVKTGx5NHRkdXIrVlBqOS9rSm42VmQxdTNidDBuUFBQUmVhdWpmR3ZIM2FhYWNOT01VcjZKa2FOV3JJN1hicjlkZGZWMXhjWEdoRDI3WnRRMTk5bkhiYWFYcjAwVWQxeXkyM2xQUklNOWV5ckZtQlFHQnlYRnpjekdYTGxtVkxrdHZ0SG5NS3RaYkl4bzBiOWRaYmIrbmhoeC9XbURGandpNnhQSEhpUk1YRXhDZy9QMStQUC82NGhnMGJwclBQUGx2WjJkbDY5dGxuZGNNTk4yak9uRG1xV2JPbTVzNmRxelBQUEZPdnYvNjY5dTNicDFxMWFpa3VMaTRzNUtYQ0o1Vkd1cVJ6SlBYcTFkUGN1WE8xWk1rU2pSNDlPblMvaE9BUlBRRmZ0cGlMQkNKWXZuejVMK25wNlk5YmxuVzlwRDNwNmVtNjQ0NDdOR1BHakZJOXlwd3hZNGIrL09jL2wzajh2bjM3ZE5OTk55azM5My9uZm0zYnRrMS8rdE9mU3EwbU94bGpOR1BHRE4xNTU1M0JrTi90Y3JtdVMwOVBmN3cwTHBOYnUzWnQ5ZWpSUTIzYXRGSDc5dTFELzZXbnA2dERodzZoNWFTa0pOV3ZYei9pUllwK2xTVnB2S1RPbG1YVjlYcTlLZW5wNlJPQ0lWOWVjbk56MWFGREJ4MDVja1JublhWV2FJcitxNisrMHVlZmY2NW5uMzFXc2JHeEdqaHdvQVlNR0NDZno2ZURCdy9LNS9QcCsrKy8xNlpObTFTOWVuVzk4TUlMb2VuKzc3Ly9YaGRmZkhHWjFEdDc5bXkxYmR1MlRKNGJSZU9JSGlpRzErdWQwN3g1ODhaK3YvLzkzTnpjcm9NSEQ5Yml4WXYxMTcvK3RWQjczWW5hc21XTGhnMGJKc3V5Q3QxYTlvWWJidERqano5ZTZESFRwMC9YRlZkY0VYWTB1bkRod3JCcDI2RDE2OWVyZS9mdW9lWDQrSGdsSnllcmYvLytxbDI3ZHFIdGtuVFJSUmRwMHFSSllkOUplNzNlc0xIQkUrNHV1K3d5ZGUzYU5XSzcyc25Jek16VVN5KzlwUG56NXdmMzgzbFVWRlN2c3JqTFhTQVEwT3pac3d1MTB3VVY4WjM4QVVsVFhTN1g1SXlNalBrVm9iM3VpaXV1MEJWWFhCRmFEcDRzTjMzNmRJMGNPVEowdllKR2pScnAyV2VmVlhSMHRCbzJiS2hwMDZhRkhuUGd3QUhkZHR0dGtxUXZ2dmhDdTNidFVueDhmR2cySmJoZVVxRVBQc1ZOM1I5djNyeDVXcjkrdlFZT0hIaUNyeEtuaXFBSGZzT3ZRWE43WW1MaWZaWmxqWncvZjM3MWI3NzVSa09HRE5HVlYxNTVVcys1YTljdVBmSEVFeG80Y0tCdXVPR0cwUHB4NDhacCt2VHBoYVpNQTRHQU9uVG9vSnljSE1YRXhJVENkY0dDQlVwTFM5T1BQLzZvenovL1BEVCsyQXZ5TEZteVJIRnhjYUV6MlFjTkdoUjI4WlRnOW1PTkdUTkczYnQzTDNUeTFaSWxTM1Q2NmFjckl5TkRxMWF0MG9nUkk3UjQ4V0k5OTl4enAzU3k0dkxseS9YODg4OXIvLzc5a3BSdGpIbHN6Wm8xbjBpcUVGY3lNOFowcUZHanhxS0ZDeGY2N0s3bFdOOTk5NTNtekptampSczNhcytlUGFITEdML3h4aHVGeGdZN0NRb0tDclIxNjFadDNMaFJQL3p3Z3hJU0VrSlQ4cDk4OG9rKytlUVQxYXhaVTlkZGQ1MjZkKzhlMXUweFpjcVVzT2NNVHQwSFQ4UTcxdUhEaC9YS0s2L0k1L01wTlRWVmMrYk0wVnR2dlJYNjhJSHlROUFESldQUzA5UEhObTNhZExITDVmcGsvLzc5clI1OTlGSGRlZWVkNnR1M2I5alY4WDdMZDk5OXAzNzkrbW4vL3YwYU5teVloZzBiZG5RSHhpZ3JLMHZ4OGZGNjRJRUhRdU1YTEZnZ1k0d3lNek5Ed2V2Mys5V3FWU3V0V2JOR2NYRnhZWUhjcmwyN2lLMTZEUm8wMEVNUFBhUStmZnFFMnZ4T2htVlpxbFdybHE2NzdqcGRlZVdWdXVlZWV6UnAwcVJRbi9hSnlNdkwwOXR2djMzc3RmT1hCQUtCYm12WHJ0MTIwZ1dXZ2ZUMDlQbDIxeEJKUWtLQ3JycnFLdDEzMzMyaGsrMzY5KzlmNUgwS3pqNzdiQTBZTUVERGhnMVRvMGFOMUtoUkk3bmRidTNhdFV2LytNYy90SHo1Y3IzNTVwdHEyTENoQmc0Y3FHN2R1dW1GRjE3UVJSZGRGSHF1UUNDZy9QeDhCUUtCMEhrTm16ZHZsc3ZsMHY3OSswTi9GNlpQbjY3OC9IeE5uRGhSbzBlUDFvNGRPOVNyVnk5RlJVVXBPanBhMGRIUjh2bDhxbGV2bmpwMDZLQ0dEUnRxMUtoUmRMZVVBWUllT0FGcjE2N2RscEtTMG5iTGxpMzlqREZESjB5WUVMTml4UXE5K09LTCtzTWYvbENpNTdBc1M0ODg4b2dHRHg0Y2RxRVFqOGRUNk9TdjQ2ZVFnMVBOd1NuVG1UTm5GdnArM3VmektTWW1KdUsrYzNKeWRQcnBwNWZhUDZZSkNRbTY1NTU3TkhueTVCTU8rdSsvL3o1NFV4dEpLakRHUEh2eHhSZS9YbDQzdFRtUml4UlZWT2VlZTY3T1BmZmNzSFVsT1lGdzNMaHhvWjhYTDE2c29VT0g2dWFiYjlha1NaTkMzOVgvL2U5LzEwc3Z2YVIzM25sSHI3LytlbWg4UVVHQjdyNzdia2xTU2txS3BLTkg5Rk9uVGxXMWF0VkNGMFBxMHFWTDZKb01MNzMwVXVqeGZyOWZCUVVGOHZtT1RvNVlsaVhMc2hRVEUwUElBNmhZbWpWcmxoanBOclVuY3BPTjRwYVBYWGY4aldXQ3kzNi8zd3dmUHR4ODlkVlhvVzNKeWNubTBLRkRadDI2ZGNidGRwdWNuQndUQ0FUTXhvMGJUZWZPbmMyNzc3NXJqREZoMjQ4WDNCYThtVTV4WTFldlhtMmFOV3RXNHRmdTkvdk5QLy81VDVPVWxCUzZUVzJ6WnMwU3kvcjlPcmFHUC8vNXo2YWdvS0RJR2djTUdCQzIvV1QyVjFsdVUrdjMrNHY5WFFRQ2dYS3NwdXhVNVp2YWNFUVBuS1RWcTFlbkp5Y25lNDRjT2ZLcXorYzdvVFk4ODJ0MkhIOFMzdkhMeHp2K3hEZVh5NlhPblR1cmQrL2V1dXl5eTFTdlhqMzVmTDZ3azh4YXQyNGRHdHUvZjM5MTdkbzE3RG1DMjZXalZ6VjcrdW1uaTYzaGVENmZUMUZSVVNVNkdpdWp0cmtURnJ5S1cxRmVlZVdWY3FyRWZpNlhxOWozTHRJVkYxRzVFUFRBS2ZnMW9CNzNlRHd6alRGajB0UFQ2OTl4eHgxRlhoTS9LQzh2VDFGUlVVcExTd3V0ODNnOFljdkJkY2M2L2hyaGtuVGhoUmNxSlNWRnc0WU4wL0RodytYMys4T203cGNzV2FLY25Cd05HVEpFVTZaTTBhMjMzaHIyUVNEU3lYZ25ZdjM2OWIvNXRZVXg1dGhyMkV0SDIrYTZyMTY5bWdacW9JenhoUWhRQ3J4ZTc1em82T2pHbG1WOW5wdWJxOEdEQjZ0Ly8vN0t6TXlNT1A2bm4zNEtYU08rTkhUcjFrMS8vdk9mbForZkw1ZkxWZWc3K3JwMTYrcVZWMTdSd1lNSDlkNTc3NVhhZm4vKytXZE5uRGhSZDkxMVY1RmpNak16MWI5L2Z3MGVQRmk1dWJteUxPdno2T2pvSnVVZDh0WXBLTTg2Z2RMR0VUMVFTazZrRGUvYmI3OVZYbDdlQ1UvZEZ5VTJObFpubjMyMkRoNDhXR1FIUVBYcTFUVnc0RUE5OWRSVHV1NjY2MDVxUDlMUm8vTkRodzdwNjYrLzFqdnZ2S09iYjc0NTdPWTR4NnJvYlhOQVZVRFFBNldyUkcxNDA2Wk4weC8vK0VjTkdEQWc5TURnMUgwZ0VKREw1Vkp1YnE3YXRXc1g5dVJGM1IwdmFPUEdqY1hlYXZYcXE2L1c5ZGRmcjZGRGg0YnQrM2pCaStNa0p5ZUhuY1hkdW5WcldaYWxoSVFFWFg3NTVmcnJYLytxcTY2NnF0RGpLMHZiSEFBQUp5MGxKU1hLNC9FTWNMdmQrVzYzMjNUcDBzWDg1ei8vTVJzMmJEQ3RXclV5TzNmdUREc3J1R1hMbHNZWVk1NTg4a25Udkhsems1U1VaSVlNR1dLTUtmcXNlMk9NK2ZlLy8yMnV2ZlphYzl0dHQ1bms1R1R6ejMvK3M4elBZQzdPZi83ekg5T2xTNWZnV2M3NWlZbUovVk5TVXFyY3hmd3J5MW4zVlVWVlB1dWU3NTZBTXRhc1diUEVRQ0F3WHRKbDBkSFI2dDI3dDY2Nzdyb2l6OHdQQkFLaE05bVB2ZG5OK3ZYcjFiaHg0OUR5amgwN2RPNjU1NnFnb0VBN2QrNVVYbDZlYXRhc3FiUE9PcXVzWDFKRWdVQkFIMy84c2Q1Nzc3MWduLzkvWEM3WFBhdFhyMDYzcFNDYmxjZjk2RkZ5VmZrMnRWWHVCUU4yU0U1T1BqMTROenhKU2t4TUxMTzc0ZG1ob3JUTlZTUUVmY1ZTbFlPZXMrNkJjbEJlZDhNcmI2YU03ellINE5RUjlFQTVPdEUydklxc29yVE5BU2dlUVErVXM1VXJWeDd3ZXIyM0cyUHVsNVE5Zi81ODNYNzc3ZnI2NjYvdExxM0VsaTlmcnR0dnZ6MTRTOWxzWTh6OVhxLzM5cks0cFN5QVUwUFFBL1l3NmVucFl3T0JRQk5KUy9mdjM2OUhIMzFVdzRjUFYxNmU3YmM1TDFKZVhwNkdEeCt1eHg1N0xOZ2J2eVFRQ0RSSlQwOGZLM3JqZ1FxSm9BZHN0SGJ0Mm0wWFhYUlJXOHV5L2lLcFlNS0VDYnJubm52MC9mZmYyMTFhSWQ5Ly83M3V1ZWVlWUc5OGdURm13RVVYWGRTTzNuaWdZcXR5Wng4Q0ZWV2tOcnh1M2JyWmZ1dE8ydVpPRG1mZFZ5eWNkUS9BZHF0WHIwNnZWcTJheHhqenRzL24wNGdSSTlTelowL3QzcjNidHBwMjdkcWxoeDU2U0NOSGpwVGY3NWN4NXUxcTFhcDVDSG1nOGlEb2dRcWtvclRoMFRZSE9BZEJEMVJBZHJiaDBUWUhPQXRCRDFSUWRyVGgwVFlIT0E5QkQxUnM1ZEtHUjlzYzRGd0VQVkFKbEdVYkhtMXpnTE5WdVRZRG9MSXJyVFk4MnViS0Z1MTFGUXZ0ZFFBcWpkSm93Nk50RHFnNkNIcWdFanJaTmp6YTVvQ3FoNkFIS3JFVGFjT2piUTZvbWdoNm9KSXJTUnNlYlhOQTFWWGxUa29Bbkt4cDA2Ym51MXl1VHlTMWtxUS8vdkdQa3FRdnYvd3lPR1JKSUJEb3hobjFaWStUOFNxV3Fud3lYcFY3d1lEVHBhU2tSRzNac3FXZk1XYW9wSmhmVnhjWVk1NjkrT0tMWDA5TlRmWGJXVjlWRVF4NlZDd0VQUURIK0xVTmI2d2t1Vnl1YnB4Ulg3NFNFeE8vc2l5cnJkMTE0SCtNTVN2VDA5TmIyRjBIQUpRYXQ5dHRPTExFcVVoTVRMemE3WGEzdHJzT25MeG91d3NBQUZSY0xwZXJheUFRTUpLVzJGMExUZzVuM1FNQWl1SXl4blIydVZ5ZFJWNVVXcnh4QUlDSTNHNTNjMGxuRzJQTzhYZzhTWGJYZzVORDBBTUFpdElsK0lNeHBrdHhBMUZ4RWZRQWdFZ3N5N0tPRGZjdW9sT3JVaUxvQVFDRk5HdldyS2t4NW9KalZsM1l0R25USzJ3ckNDZU5vQWNBRkJJSUJBcE4xVWRGUlRGOVh3a1I5QUNBU0FxRk90L1RWMDRFUFFBZ1RHSmk0djlKK2tPRVRaZTUzZTdMeXJzZW5CcUNIZ0FReHVWeUZYbmt6bEY5NVVQUUF3RENGQmZteFgwSVFNVkUwQU1BUWp3ZXowV1Npank3M2hqVE5Da3A2Y0p5TEFtbmlLQUhBSVNVWkdyZTcvZHpWRitKRVBRQWdKQ1NCTDB4cG10NTFJTFNRZEFEQUNSSmlZbUpEUzNMYXY1YjR5ekxhcDZZbU5pd1BHckNxZU0ydFFBQVNWSjZldnAySFhlWlc3ZmJiU1JwelpvMVhQNjJrdUtJSGdBQUJ5UG9BUUJ3TUlJZUFBQUhJK2dCQUhBd2doNEFBQWNqNkFFQWNERGE2d0NIYU5La3lUblIwZEdESW0xenU5M3ZIN3ZzOC9sZVhMZHUzYzd5cVF5QW5RaDZ3Q0V1dmZUU1BaczJiZnFqWlZuMUlteCtPUGlETVdiZnBaZGUrdWk2ZGV2S3NUb0FkbUhxSG5DSTFOUlV2OHZsK3FJRVE2ZWtwcWI2eTd3Z0FCVUNRUTg0U0NBUW1GeUNJWDRGR3dBQUlBQkpSRUZVWVNVWkE4QWhDSHJBUVZ3dTF5Smp6TUZpaGh5b1VhUEdvbklyQ0lEdENIckFRYnhlYjRGbFdWT0xHVEoxNGNLRnZuSXJDSUR0Q0hyQVlTekxLbkpxM3VWeU1XMFBWREVFUGVBd21abVo4eVJsUmRpVWxaR1JNYis4NndGZ0w0SWVjSmhObXpibEdXTm1STmcwZmRPbVRYbmxYaEFBV3hIMGdBTVZNWDNQdEQxUUJSSDBnQU5abGpWYlV1NHhxM0l0eS9xWFhmVUFzQTlCRHppUTErdk5sWlFXWExZc2E5YXY2d0JVTVFROTRGREdtTkJVZlFrdnBBUEFnUWg2d0tGaVkyTm5CbitPaTR1YldkeFlBTTVGMEFNT3RXTEZpaXhKTXlSTlg3WnNXYmJkOVFDd0IzZXZBNXh0c21WWnh1NGlBTmlIb0FjaVNFeE1YR0ZaVm5PNzZ5Z054aGk1M2U0eGR0ZHhxb3d4QzlQVDA5dlpYUWRRMlRCMUQwVGdsSkIzRXN1eTJ0cGRBMUFaY1VRUEZNUHI5ZHBkQWlSNVBCNjdTd0FxTFk3b0FRQndNSUllQUFBSEkrZ0JBSEF3Z2g0QUFBY2o2QUVBY0RDQ0hnQUFCeVBvQVFCd01JSWVBQUFISStnQkFIQXdnaDRBQUFjajZBRUFjRENDSGdBQUJ5UG9BUUJ3TUlJZUFBQUhJK2dCQUhBd2doNEFBQWNqNkFFQWNEQ0NIZ0FBQnlQb0FRQndNSUllQUFBSEkrZ0JBSEF3Z2g0QUFBY2o2QUVBY0RDQ0hnQUFCeVBvQVFCd01JSWVBQUFISStnQkI4ak96bFlnRUxDN0RBQVZFRUdQLzIvdnp1T2lMTmYvZ1grZUdTQkJ4RDNUUE81V0hvOEd6emd1SVM2b2xTWjYzTk53cWNoUzAvUzRrR2FhVnVhK1pwcEwrVlV3OTl6MWlPSEtyOVJtOEVobXBTbFVDbWtpTzhJTWMvLyt3SmtZWnNCUmdXZG0rTHhmcjE3eHJIUE5RRjF6Mzg5OTNUZVZvS2lvS0p0OVAvLzhNeElTRXV5ZW41YVdoclMwTkFEQTl1M2I3WjRqaE1EV3JWdUxmZDFPblRvaEtTbkpvUmduVFpxRUd6ZHVPSFR1eG8wYmNmandZWnY5NTgrZng2SkZpKzU3L1lZTkczRDA2RkdIWG91SVNnY1RQVkVKbWpadG1zMit4TVJFakJzM0R1bnA2VGJIVnE5ZWpWMjdkZ0VBNXMrZmIzVXNORFFVQUdBeW1XeU9QYXpMbHkvanhvMGJxRk9uamtQbm56NTlHbzBiTjdiWmYrN2NPVlN0V3ZXKzF4OCtmQmovK01jL0hqaE9JaW81SGtvSFFPU091blhyaHJ5OFBNdDJUazRPZXZmdWJkbU9qbzVHYm00dW9xS2lZREtac0hYclZwaE1KblR2M2gwQWNPalFJZno4ODg5RjN0OW9OT0xPblR1b1diT216YkU3ZCs1WUplR3paODlpOHVUSkFBQ0R3UUNUeVlTT0hUc1dlZThUSjA3ZzhPSERXTFZxRlJJVEV6RnAwaVRMc2JWcjErS05OOTVBY25JeUtsU29nRDE3OWxpTzdkbXpCOEhCd1Zidk95TWpBeU5IanJSNURiVmFqZWpvNkNKaklDSWlLbFd5TEF0WmxvV2pPbmZ1TERwMzdpeGtXYmI4dXlpdFdyVVNRZ2dSR1JrcFpzMmFaYk8vOExiUmFMUzUzN0ZqeDBUZnZuMHQyN0lzaSt2WHI0dHIxNjZKenAwN2kvVDBkSnZYL2ZQUFAwVklTSWd3R0F4Q0NDRisvLzMzWXQvVHNXUEh4SUlGQzJ6MjUrWGxpVTZkT29tN2QrOFcrZDd1eDlIenpNeS9ENlgvTHNvamZ2YXVqMTMzUkNVZ09qb2EwZEhSVUtsVWlJNk94c2NmZnd5ajBZaEZpeFpoN2RxMUFJQlZxMWJoOE9IRCtQREREd0VBelpvMXcvRGh3eC9xOWZidTNZdGV2WHJaN0cvUW9BRmF0R2lCalJzMzJoeUxqSXhFLy83OTRlR1IzNUhYcDArZllsL2oyTEZqNk5xMXEwM3IvOXExYTZoZHV6WWVlK3l4aDRxZGlNb1d1KzZKU2xodWJpNmFObTJLVjE5OUZYWHIxc1hvMGFNQkFDTkdqTUQwNmRQaDZlbUpvS0FnekowN0Y1bVptWmJyVENZVGV2YnNlZC83SnlVbDRkdHZ2OFgwNmRQdEhnOExDOE9vVWFQdzhzc3ZvMXExYWdDQTVPUmtSRVZGWWNlT0hRNjloNnlzTFB6d3d3LzQ0SU1QTFB0U1VsSXdmUGh3cEthbVFxMVdXejJLQUlCTm16WlpiV3MwR2xTdVhObXluWnFhQ3AxTzU5RHJFMUhKWWFJbmVrUkNDUHowMDArSWk0dUR5V1RDU3krOWhCZGVlQUVoSVNFWU9IQ2c1VHh2YjI4c1dMQUFjK2JNUVh4OHZNMUllcTFXaS8zNzkxdHQyN05seXhaMDZOREJrc1FMYTlHaUJabzNiNDZOR3pkaS9QanhBSUNMRnk4aU16UFRLam1iVENaMDY5Yk42bHB6MWNERml4ZVJsSlNFZi8vNzM4akt5ckpjdDJmUEhvU0ZoZUh0dDkrR3Y3OS9zWitMbDVlWDFYUDRkdTNhRlhzK0VaVU9KbnFpUnlTRXdLUkprK0R2N3crVlNvV2RPM2NpTVRFUjQ4ZVB4NWRmZm1uM0duTnJ2SGZ2M3BiQmF3VmI5SHYzN3JWN1hWcGFHbmJ1M0dsNUhGQ1VZY09HSVR3OEhDTkdqRUNWS2xVUUZCU0VFeWRPV0oyajFXcnRsZ09hajhYRXhBQUFPbmJzYURYb0xqWTJGak5uenJRNnYxdTNibmo3N2JlTGpZbUlsTUZFVC9TSVZDb1ZEaHc0QUFBNGN1UUkvUHo4NE9mbmgwT0hEbG5PMFdxMU9IZnVuTTIxS1NrcGxnUnNidEVIQndkRENQdGpuOWF2WDQrQWdBQTg4OHd6eGNZVUdCaUkyclZyWS9QbXpaWkhCNDhpTGk0T2lZbUphTlNva1ZYM2UxSlNFa2FNR0lHMmJkdmFYSk9ibTR2ZzRHQ3JiU0lxZTB6MFJFN0szaGVEamgwN29rZVBIZzVkUDN2MmJOU3VYYnZJVXJxaXl1dysvZlJUSkNVbFlmUG16VWhJU0VCR1JnWldyRmlCSjU5OEVuWHIxc1dZTVdNd2V2Um9ORzdjR1AvNXozOFFGaGFHVnExYTJkeW5jTmM5RVNtRGlaN0lpWmhNSnVUbDVVR2wrcnNnSmo0K0hsNWVYZ0FBV1pZdCt6TXpNMUdoUWdVa0ppWUNnT1VjczJiTm1nR0FUWmU5bVZhckxmS1lyNjh2M25ubkhUUnQyaFE5ZXZUQW1qVnJMTWRlZi8xMVRKMDZGYjYrdm1qUm9nWDY5Kzl2OXg3bTZnSWlVaFlUUFZFSlNFeE14R09QUFdZcFhTdmNVaTdjZXU3U3BRdG16SmhoTTZCdDRzU0phTmV1SFNSSndvQUJBM0QxNmxWNGVucGkwS0JCTnE4NVo4NGN5L1MwV3EwVzFhdFhMN0gzMDdCaHd5S1B5YktNaUlnSXZQLysrN2g0OFNJU0VoSlF2MzU5bS9PNmR1MXF0WjJSa1lFS0ZTcmc5dTNiTmw5S2lLajBNTkVUbFlESmt5Zmo1NTkveGdzdnZBQ2c2RlowWWN1V0xiUGFYckpraWVYbjdkdTN3MlF5UVpJa1NKSmtjKzE3NzcySENSTW1RSzFXT3pRZDdjTjY0b2tuYlBiNStmbGg2ZEtsK1B6enozSHAwaVZMb2pkLzBiRm53WUlGaUltSmdWcXR4cEFoUTBvdFhpS3ladnQvRHlLQ2VTWXcxbjA3QjQxR0F3RFE2L1g4ZjFZWk0vKzN3TS9lZFhGbVBDSWlJamZHUkU5RVJPVEdtT2lKaUlqY0dCTTlFUkdSRzJPaUp5SWljbU5NOUVSRVJHNk1pWjZJaU1pTk1kRVRFUkc1TVNaNklpSWlOOFpFVDBSRTVNYVk2SW1JaU53WUV6MFJFWkViWTZJbklpSnlZMHowUkVSRWJveUpub2lJeUkweDBSTVJFYmt4Sm5vaUlpSTN4a1JQUkVUa3hwam9pWWlJM0JnVFBSRVJrUnRqb2ljaUluSmpUUFJFUkVSdWpJbWVpSWpJalRIUkV4RVJ1VEVtZWlJaUlqZkdSRTlFUk9UR1BKUU9nTWlaYVRRYXBVTWdJbm9rYk5FVDJTR0VPSzUwREdSTkNIRlc2UmlJWEJGYjlFUjJ4TWJHZGxZNmhwSWd5N0lBQUwxZUx5a2RDeEVwZ3kxNklpSWlOOFpFVDBSRTVNYVk2SW1JaU53WUV6MFJFWkViWTZJbklpSnlZMHowUkVSRWJveUpub2lJeUkweDBSTVJFYmt4Sm5vaUlpSTN4cG54aU54RXk1WXQ2M3A0ZUV5M2QweVc1ZFVGdDQxRzQwY1hMbHo0bzJ3aUl5SWxNZEVUdVltbm4zNDY4Y3FWSy8rV0pLbVduY052bW44UVF2ejU5Tk5QajdsdzRVSVpSa2RFU21IWFBaR2IyTDU5ZTU1S3BmcmFnVk4zYmQrK1BhL1VBeUlpcDhCRVQrUkdUQ2JUVGdkT2MrUWNJbklUVFBSRWJrU2xVcDBRUWlRWGM4cnR5cFVybnlpemdJaEljVXowUkc1RXA5TVpKRW5hVTh3cGU0NGZQMjRzczRDSVNIRk05RVJ1UnBLa0lydm1WU29WdSsySnlobU91aWR5TTZtcHFVZjkvUHpTQVBnVk9wU1drcEx5alJJeGtXc1FRb2ppRGhkM3JTUkpVZ21IUXlXRUxYb2lOM1BseXBVY0ljUitPNGYyWGJseUphZk1BeUlpUlRIUkU3bWhJcnJ2MlcxUFZBNHgwUk81SVVtU0RnUElLckFyUzVLay95b1ZEeEVwaDg5VWlOeVVMTXM3QVBRREFFbVNkdWgwdWdFS2gwUk96dnlNUGpnNDJPWllSa1lHdkx5ODRPWGxaYlcvVDU4K0dEdDJMSi9ST3pFT3hpTnlVMEtJblpJazlRTWNua2lIQ0FBUUhSMXR0YjFyMXk1RVJrWmk3ZHExcUZhdG1rSlIwY05pb2lkeVUxNWVYZ2NNQmdNQXdNZkg1NERDNFpBTHlzbkp3ZUxGaXhFWEY0ZjQrSGpzMjdjUEZ5OWVSRmhZR0o1NjZpbWx3eU1pSWxtVzk4bXl2RmZwT01nMWlBSysrKzQ3MGFkUEh6RjkrblNSbFpVbFpGa1dPVGs1WXVmT25lTEZGMThVVTZaTUVRa0pDWmJ6bFk2ZGlLaGNrbVY1aEVhakdhNTBIT1FhaEJEaTZ0V3JZdFNvVWVMNTU1OFhSNDRjc1NSeVdaYUYwV2dVUWdpUm5aMHRQdjMwVXhFWUdDZ1dMMTdNUk8va1hMcnJQaUFnNEl3a1NhMlZqb1ArSm9RNEhoc2IyMW5wT0FpUVpibVpKRWtmQ3lIcXlMSjhWcS9YWDFJNkpuSitsU3RYaGl6TFdMaHdJWHg4ZkN6N08zWHFCUE40dXdvVkttRE1tREhvMmJNbmREcWRVcUdTZzF4NmxLUXN5L3dXNllUMGVyMUwvMTI1QTQxR00wQUk4UVVBMzN1N01vUVFyOGJHeHU1UU1pNXliZ1ZiNWxxdEZwVXFWU3J5M1BUMGRNVEV4RmhHNFhQVXZmTnk2UmE5R2I5Uk9nZU5ScU4wQ09XZVJxUHhGRUxNRTBKTUFJREF3RUFBUUV4TWpLOGtTZHMxR3MxaUFPL3FkRHFEa25HUzh6T1pURGg4K0xCTk9aMFovM3QzSFp3d2g4aE5hRFNhMmtLSWJ3Qk1VS3ZWbURoeElwWXRXNFpseTVaaDRzU0pVS3ZWRUVMOFJ3anhqVmFyZlVMcGVJbW9iRERSRTdrQldaYURoQkI2QUVFMWF0VEFtalZyTUdUSUVFaVNCRW1TTUdUSUVLeFpzd2JWcTFjSGdLQzh2THhZalViVFh1R3dpYWdNdUVYWFBWRTVKc215UEI3QUFnQnFXWll4ZCs1Y2MwSzM0dS92ajgyYk4rUGRkOTlGYkd6c0UwS0k0N0lzVDlicjlVdHhuNVhKcUh6cTNidTMwaUZRQ1dDaUozSlJnWUdCbGJLenM5Y0JHQWdBb2FHaEdEdDJMRHc4aXY3UHVrYU5HbGk5ZWpWV3JGaUJpSWdJTllERnNpeTM5ZmIyRG91SmlVa3ZvOURKQlhUcTFBbno1czByOHU5cDZ0U3BVS25ZS2V3S1hIcVVwSG5VUFFmak9RZno0QnlPdWk5OXNpdzNBN0FMd0RNK1BqNllPWE1tdW5idCtrRDNPSHIwS0diTm1vV3NyQ3dBdUFTZ0gwdnd5cmRIcVlmbnFIdm54YTlqUkM1R285RU1BSEFXd0RNTkd6YkVwazJiSGpqSkEwRFhybDJ4Y2VOR05HellFQUNhQVRnYkVCRFF2MlNqSlNLbE1kRVR1UWlOUnVNcHkvSmlJY1EyQUw3ZHVuWER4bzBiMGFCQmc0ZStaOE9HRGJGeDQwWjA2OVlOQU13bGVJczBHbzFuQ1lWTkxrU3lRNlBSUUtQUjJEMVdrTkt4VTlHWTZJbGNnTDNTdVU4KytjUnE1cktINWVQamcwOCsrWVFsZUVSdWlvbWV5TWtWVnpwWFVsaUNSK1MrbU9pSm5KY2t5L0lFQU1jQVBDSExNalp2M2d4L2YvOVNlMEZ6Q1Y1QVFBQUFtRXZ3SnNERkIrNFNsV2RNOUVST0tEQXdzSklzeTFzQUxBYWdEZzBOeGFwVnEreld4NWMwY3dsZWFHZ29BSmhMOExZRUJnWVdQZkU1RVRrdEpub2lKeVBMY3JQczdPeXpBQWI2K1BoZzNyeDVtREJoUXJIMThTWE53OE1ERXlaTXdMeDU4OHpqQUFabVoyZWZ1VmZXUjBRdWhJbWV5SW1VVk9sY1NXRUpIcEhyWTZJbmNnS2xVVHBYVWxpQ1IrVGFtT2lKRkZhYXBYTWxoU1Y0Uks2TGlaNUlRV1ZST2xkU1dJSkg1SnFZNkltVVVlYWxjeVdGSlhoRXJvV0pucWlNS1ZrNlYxSllna2ZrT3Bqb2ljcVFNNVRPbFpUN2xlRDUrZm05Q0M2RlRhUTRKbnFpTWxMYXBYT1ptWmt3R28xMmo4MlpNNmZFWHFld29rcndtalJwY2dpQWI2bTlNQkU1aE4rMmlVcVpScVB4RkVMTUUwSk1BQUJ2YjIvazV1YmluWGZlc1p4ei9mcDFmUC85OTVidDRPQmdtL3RrWkdUQXk4c0xYbDVlVnZ2NzlPbURzV1BINHROUFAwVjZlam8rK3Vnam0yc1BIanlJYWRPbVdlM3IzcjA3YnQyNmhabzFhd0tBNWVlOHZEeWIxK2pZc1NNbVQ1Nk1zMmZQWXZMa3lRQ0E3T3hzcU5WcXk3bENDSFRyMWcxUlVWRytraVJ0QjRDQWdBRFAyTmhZUno4cUlpb0ZUUFJFcGVoZTZkeFdBRUVBTUhIaVJBd2VQTmhtVkgyN2R1MnN0cU9qbzYyMmQrM2FoY2pJU0t4ZHV4YlZxbFd6KzFwang0NUZXRmdZMXF4Wmc1RWpSNko3OSs2V1kzZnYzclhhQm9CRGh3NmhZOGVPT0hUb0VBQ2dmZnYyT0hUb0VLS2lvbkQrL0hsTFFqOTgrRERpNHVJQUFLMWJ0OGFKRXlkdzY5WXREQmt5Qk92WHIwZWxTcFdRbloyTk9uWHFJQ2NuQjFGUlVWQ3IxY2pMeTRNa1NYdTBXbTNmYytmT0pUM29aMGRFSllPSm5xaVUzQ3VkMndiZ2lSbzFhdUQyN2R2WXZYczNkdS9lYlhPdXdXQ3dlNCtjbkJ3c1hyd1ljWEZ4aUkrUHg3NTkrM0R4NGtXRWhZWGhxYWVlc2pyWHg4Y0hTNVlzUVhwNk9nQllFamp3ZHhKM1JPM2F0WEg0OEdITDl1WExsNjFleTJReVlkYXNXUmc1Y2lUcTFhdUhtSmdZZlA3NTU5aXdZWVBsQzh5YU5XdncrdXV2QTBDN2V5VjRBM1E2M1dtSEFpQ2lFc1ZFVDFUeUpGbVd4d05ZQUVBdHl6TG16cDJMbmoxN1l0dTJiWFl2S055aUI0QXpaODVnM3J4NWFONjhPZGF2WDQvMjdkdGo4T0RCMkw5L1A5NTU1eDIwYk5rU1k4YU1RYjE2OVN6WDFLcFZDN1ZxMWJLMDNvMUdJenc4UE9EcjZ3dU5Sb1BISDM4Y0FKQ2NuSXgxNjlZaEt5c0xBd2NPQkpEL3BRSUFHalJvZ0Y5Ly9kVnl6N2k0T1BUbzBjT3kvZjc3NytQcTFhdG8yN1l0VnF4WWdlVGtaRnk3ZGcwN2QrNUU3OTY5QWNCU0p0aXlaVXRjdUhEQlhJSTNXYS9YTHdVZ0h1NWpKYUtId1VSUFZJSUNBd01yWldkbnJ3TXdFQUJDUTBNeGR1eFllSGg0d0dBd1dCSmhZUVZiOU5ldVhjT0NCUXZ3NjYrL1l0S2tTZWFwWndFQWFyVWFmZnYyUlk4ZVBiQisvWG9NR1RJRS9mcjFROFdLRmJGbHl4Yms1dWJpOU9uVE9IVG9FTkxTMGpCczJEQk1tellOL3Y3KzZOYXRtNlZWMzZ0WEwxU3FWQWsrUGo2V0x4L3QyK2ZQZStQcjZ3c1BEdzhrSnlmRHg4Y0hmL3p4QnhvMWFtU0pJU2dvQ0EwYk5vU1Bqdzh1WExpQTRjT0hZK0RBZ1lpSWlMQjVmNHNYTDhhR0RSc1FFUkZoTHNGcjYrM3RIUllURTVQKzZKODJFVG1DaVo1Y2doRGlvVnVCVWhsTk0zZXZkRzRYZ0dkOGZId3djK1pNcTFIMXk1WXRRMkJnb04xclkySmlMRDlYcmx3WnNpeGo0Y0tGVnRQZ2R1clV5ZEkxWHFGQ0JZd1pNd1k5ZS9hRVRxZEQzNzU5TVhMa1NFdXl6czNOeFRmZmZJUFJvMGRqMDZaTnFGdTNMdFJxdGVWZS9mdjNSODJhTmUyMjZBR2dUWnMyT0hIaUJDcFZxb1MyYmR0YWpTbDQ4Y1VYQVFCNWVYbjQrT09QTVgvK2ZBREF4eDkvak56Y1hLdjNaUzdCYTlHaUJXYk5tb1dzckt5QjJkblpMV1JaN3FmWDZ5ODUvdWtTMGNOaW9pOUQ2ZW5wcUZpeElsU3FrcTFxRkVJZ09Ublphc0tWeE1SRVZLOWUzV2IwTkpVT2pVWXpRQWp4QlFEZmhnMGJZdUhDaFdqUW9BRXVYNzZNY2VQRzJiM201czJibHE3MGdnNGRPb1N3c0RCb3RWcFVxbVE5LzB6Qkx3N3A2ZW1JaVlsQjM3NTliZTdoNGVHQnlwVXJZL3YyN1pneVpRb01CZ09xVktsaU9UNXMyREFBc051aUIvS1QrU2VmZklLS0ZTdGl6Smd4VnZmdTJMR2ozZTNxMWF0ank1WXRkdDlyMTY1ZDBiaHhZMHllUEJuWHJsMHpsK0M5R2hzYnU4UHVCVVJFQUNETHNwQmxXVHlvSTBlTzJPejc2YWVmUkh4OHZOM3pVMU5UUldwcXFoQkNpRzNidHRrOXgyUXlpUzFidGhUN3VySXNpK3ZYcnpzVTQ4U0pFeDArOThjZmZ4UjkrdlN4MnZmUlJ4K0pyNzc2eXFIcmhSQWlMeTlQckYyN1Z1VGs1RGg4VFdIbTM4ZWovRTREQWdMcTI5di8wRUdKaCs4SmNJUjUxVG56ZXc4UER4ZVptWmwyNC9qNjY2L0ZpUk1uaEJCQ0dJM0crLzd0eXJKYzdPL0QzdkhBd0VEeDExOS9pUmRmZk5IcW4rRGdZTkdtVFJ2TDl2RGh3NFVRUW5UbzBNSHFXcDFPSjA2ZE9pV0VFT0sxMTE0VHI3NzZhcEd2Yis4OTVPVGtXUGJKc2l6UzB0S3NqbWRtWm9ydzhIREwzd3BYd1hOK0pmSGZOU21yWExib3AwMmJadlhjRThodkFTOVpzZ1FSRVJFMnJhalZxMWZqOGNjZng0Z1JJekIvL253TUdEREFjaXcwTkJRUkVSRXdtVXlZUDM4K0JnMGE5TWp4WGI1OEdUZHUzRUNkT25VY092LzA2ZFBvMkxHanBRc1d5Sjg4NWZEaHc5aTFhNWRsWCtQR2pmSEpKNS9ZdllmUmFNU3FWYXN3YU5DZ011OEZrR1c1aVJDaUg0QytraVMxaG92TW1WNndkRTZ0Vm1QOCtQRjJTK2VBL01GdksxYXN3T3paczYzMkYzNm1QWERnUUx6eXlpdVBGSmRhcmNiQ2hRdlJ2SGx6QUVCcWFpcGVlKzAxZE8zYUZWT21USUZhclVaR1JnYTJiZHVHdTNmdll2VG8wYmg2OVNydTNyMkx5TWhJQkFRRW9GNjlldmpqano4c3orcUxLdWw3VU9aVjhGcTJiSW1sUzVjaUx5L3ZQd0MwV3ExMklFdndpRXBIdVV6MFp0MjZkVU5lWHA1bE95Y254K3Avdk5IUjBjak56VVZVVkJSTUpoTzJidDBLazhsa0dkRjg2TkFoL1B6enowWGUzMmcwNHM2ZE81WUpTUXE2YytjT3FsYXRhdGt1T0JHSndXQ0F5V1N5NlNJdDZNU0pFNWFmRHgwNmhEbHo1bGhOd0hJL0pwTUpTVWxKRG4rWktHa0JBUUgvVktsVS9lOGwrSllQK2hpOVZhdFdlUExKSiswZUt6ejVUR2tvWERvM2I5NjhJaGVrU1V0THc4U0pFNkhWYXJGa3lSTGN2bjNiMGsyK1o4K2VFb3NwS3lzTHVibTVlT1dWVnpCbHloVGs1ZVVoS2lvS3k1Y3Z4M1BQUFFjUER3OE1HVElFNDhhTnc3Lys5UzhrSkNSZyt2VHBlT3FwcDlDb1VTTjA3dHdaaXhZdFFueDhQTjU2NnkyOC9mYmJTRTFOeFR2dnZJT1ZLMWZDejg4UHQyN2R3bzBiTjVDZW5vNlVsQlFBd0xwMTYzRG56aDJZVENhRWg0ZmoyMisvUlhKeU1nRFluZHJYdkFyZVAvLzVUMHlaTWdXM2I5OE9ZZ2tlVWVrcFY0bmVQTnVZeVdSQ2NIQXdVbE5Ub2RQcDdKNnIxV29CQUR0MjdFQlFVQkJtekpoaDJlOW9QZkxwMDZleFlzVUs3Tnk1MDJwL2ZIdzhYbnZ0TmV6ZHV4ZSt2dmt6aEpvbklybDU4eWJDd3NLd2E5Y3VlSGg0NEk4Ly9rRGR1bldMZkkyelo4OGlJeU1Eenp6ekRJRDhXZElxVnF4b2RVNW1aaWErL3Zwcm0zMGhJU0UyNzk5a01sbDkrVkdwVkNXMVpLcWswV2dDekMxM0FNK0lSK2hWOS9UMExESkoyaXRWSzBGMlMrZUtXcERtNHNXTG1ESmxDdHEzYjQvdzhIRDgvdnZ2V0xkdUhWYXZYZzBQRHc4RUJ3ZERwVkpCQ0FHVHlRU2owWWl2di80YU5XclVBR0RiNGkvTzVjdVhVYjkrZlh6d3dRZll0MjhmUHZyb0kxU3RXaFVUSjA1RWx5NWRBQUIvL1BFSGxpeFpnaU5Iam1EV3JGazI5OWkvZno4V0xGaUFrU05ISWlRa0JBRHd5eSsvWVBqdzRWaTllalYrK2VVWDdOdTNEelZyMWtUTm1qVXhlL1pzVks5ZUhkV3JWN2ZFUEdYS0ZKdzZkUXJQUHZzc3ZMMjlpNHpYdkFyZXUrKytpOWpZV0piZ0VaV1NjcFhvemJPTmFiVmFSRWRINC9EaHd6QWFqVmkyYkJuOC9Qend4aHR2WU5XcVZXallzQ0UrL1BCREFFQ3paczJLSENsOVAzdjM3a1d2WHIxczlqZG8wQUF0V3JUQXhvMGJNWHIwYUt0amtaR1I2TisvdjZVbDFLZFBINXc3ZDY3STEvanl5eSt0dXRydjNyMXJrOVI3OXV6cGNNeUZwMTZkTjIvZW84ekhycEpsdWJVUW9yOUtwZW9yaEdqNHNEY3F6R0F3V0QycUtIeXNOQlJYT2xlVWhnMGJZdXJVcVpZV2ZQMzY5UzEvVzBEK1FFcHprZ2Z5Vzd2bTBmR2RPblhDdkhuemlyei8xS2xUclFaMlB2dnNzL2pxcTYvZzRlR0JXN2R1b1h2MzdtalpzcVhWRjdXNmRldGkwYUpGK08yMzMyenVWN2R1WFZ5L2ZoM1RwazNEQ3krOFlOay9jK1pNYk51MkRUVnIxa1N0V3JVUUZCUlU3T2UwY09GQ0dBeUdZcE84bVhrVnZCVXJWckFFajZpVWxLdEVYMUJ1Ymk2YU5tMktWMTk5RlhYcjFyVWszQkVqUm1ENjlPbnc5UFJFVUZBUTVzNmRpOHpNVE10MUpwUEpvY1NabEpTRWI3LzlGdE9uVDdkN1BDd3NES05HamNMTEw3OXNlZjZabkp5TXFLZ283TmpoMkVEa21KZ1lYTDE2Rlo2ZWY0OWxTazVPTmk4ZGF2SFhYMzg1ZEQ4QU9INzh1TTBZaFFjVkVCRFE0VjYzZkY4QVQwcVNoQWRwdlRzeThNZlQwOVBoeVdkS2FpQlJWbGJXTDVJa1BRVTQvZ1hJeDhmSGFqUjdZWklrUVpJa3U1VVlpeFl0S3ZiZTlzWmJtTDhVZE9yVXFkaHJDMDZ5WTFiVWlIbTFXbzNCZ3djWGU3L0NNVHpJYW53RlMvREN3OE9CL0ZYd2FzcXkvSXZETnlHaUlwV2JSQytFd0U4Ly9ZUzR1RGlZVENhODlOSkxlT0dGRnhBU0VtTFZNdlQyOXNhQ0JRc3daODRjeE1mSFkrdldyVmIzMFdxMTJMOS92OVcyUFZ1MmJFR0hEaDJLSE1UVW9rVUxORy9lSEJzM2JzVDQ4ZU1CNUhmelptWm1XblhYbWt3bW00R0RVVkZSQVBLN2FqLzQ0QU44L1BISEFQSUhjdFd2WDkrbWxybGV2WG9ZT0hBZ2F0YXNpWlVyVnhiN09aVUVTWktFeVdRU0twVktQRXIzZkhFY25YeUdYTnFiU2dkQStZUVF5VXJIUUErdlhDWDZTWk1td2QvZkh5cVZDanQzN2tSaVlpTEdqeCtQTDcvODB1NDE1dFo0Nzk2OUxjK3RDN2JvOSs3ZGEvZTZ0TFEwN055NUUydlhyaTAycG1IRGhpRThQQndqUm94QWxTcFZFQlFVWkRYSURzai9JbUZPN1BhdUw5Z1NURTlQTDNiOHdJTjA0VDhLdlY1L0NzQXBBQk0wR28xV0NORmZrcVIram5iZDYvVjZlNE1Dckw0eE9EcjVUREgzZTJBRnUrN0R3OE1kNnJvdnpwOS8vb21xVmF0YUhyMmtwYVhCYURTVzJBaDNWMkUwR3JGOCtYSkVSa2FhZDIzTHljbDUzY3ZMSzdTNDY2aE0vVS9wQU9qaGxadEVyMUtwY09EQUFRREFrU05INE9mbkJ6OC9QNnZFcU5WcTdUNFBUMGxKc1NSZ2M0cytPRGk0eU83bzlldlhJeUFnd0RKQXJpaUJnWUdvWGJzMk5tL2ViUE9zM3RIM1ZOREtsU3VMZkc0dHl6S1dMMS8rd0sveGlFdzZuZTRNZ0RNQXByUnExY3JmWkRMMUE5QVBRUEVmamgwUE8vbE1TYm4zelBobFdaYS9CYkFnSWlMQzQrTEZpNWczYjE2UmcvR0s4Lzc3NzZOdjM3NldtZVkyYnR5SXZMdzhoNnNuTWpNejBiOS8veEo5ajJYdHI3LytNZy9HQXdBamdNbDZ2WDRaOHIvWXJWWTBPQ0kzVVc0U2ZXbXg5OFdnWThlT1ZvdUFGR2YyN05tb1hidDJrYVYwUlpYWmZmcnBwMmpSb29YVnZrYU5HbGs5dDc2M05yaERjWlFCOGYzMzM4Y0NpQVV3L1Y1NVhiOTdvL0NmZGVRR1RaczJ0U1MxM2J0M28xcTFhdWpRb1FQeTh2TFF1blhyc2twNFFxL1hMOVZvTk44TEliYkh4c1krTVhqd1lNeWZQNy9JOGpwNzR1TGlrSnFhaXVlZmZ4NUFmbS9NamgwN1VLRkNCWnNsYW91cUxqQ1pUTGg1ODJheHJ6Rml4QWpMZHNXS0ZkR3VYVHVFaDRlaldyVnFOc2VCL0xrV3RtM2JCbzFHWTltbjArbXN6cFVrQ1pVcVZVS3paczNRdjM5L213R2Nqb3FOalVWNGVEaHUzNzROQUltU0pBMWtlUjFSeVdPaWZ3am1FclNDTGVyNCtIaExGNndzeTViOW1abVpxRkNoQWhJVEV3SEFaakthWnMyYUFZQk5sNzJaVnFzdDh0akR4bTQwR2kzUHNjM1A4ODMvTmhnTU5zLzRTMk1DbmRqWTJCOEIvQWpnUTQxRzAxZ0kwVThJMGUvZWhEbkZLc3ZKWjRxaTArbE9helFhV1FpeDlmYnQyMEZ2dlBFR3hvOGZqeUZEaGpoVWpyaHExU3E4ODg0NzBPbDB1SDc5T2k1ZnZneWowWWdWSzFhZ2FkT21BUExyMHk5Y3VIRGZlOWxMdE8zYnQ3ZE03SFRxMUNuNCtQamd4bzBiZVAvOTl6RjkrblI4OXRtUHE4VVBBQUFWZEVsRVFWUm5sblBOeHd2YXNHRURSb3dZZ1crLy9kWnEvNmxUcCtEdDdZMlVsQlNjTzNjT0sxYXN3TW1USnpGanhneUhwM1lXUW1EejVzMVl1blNwdWRyZ3BGcXRIc1FKYzRoS1I3bEs5SW1KaVhqc3NjY3N6MVFMdDVRTHQ1NjdkT21DR1RObTJMVFVKazZjaUhidDJrR1NKQXdZTU1BeTh0M2VySGh6NXN5eHJPMnQxV29mcW92M1FaaE1KdHk2ZFFzR2d3RkdvOUhtZUdSa0pKWXVYV3JaTGp4Q3ZmREFQd0JGempWUVVuUTYzYThBNWdPWVg5UVV1R1psTmZtTUkzUTZYYUpHbytrQ1lLN0paUHFQZWQzNEdUTm0yQ1RPZ280ZE93WVBEdyswYmRzV29hR2gwR2cwT0h2MkxCWXVYSWlaTTJkaTNicDEwT3YxMkx0M0x6WnMySERmT0FyM0FKakZ4Y1ZaYmRlcFV3ZHZ2UEVHeG80ZGF5bm5leGlTSktGcTFhcDQvdm5uMGJadFc3enl5aXZZdG0wYlhuNzU1ZnRlbTVXVmhkbXpaMXQ2bW9RUWkxUXExZFJ6NTg1eEJDVlJLU2xYaVg3eTVNbjQrZWVmTFRYQ2pyYVVseTFiWnJXOVpNa1N5OC9idDIrSHlXU3lsRWtWOXQ1NzcySENoQWxRcTlWV00rR1ZGa21TTUg3OGVCZ01CZ3dmUHR6bStOQ2hRekYwNk5CU2orTmh4Y2JHSmhSMTdHRW1uemwxNmxTcHhxdlQ2UXdBSm1vMG11K0VFRjlFUlVYNVhybHlCUXNXTEVERGh2YkhIdTdkdXhlWExsMUN6NTQ5MGJCaFEzVHQyaFhkdTNmSFAvLzVUL3p3d3c4SUN3dERSa1lHbGk5ZmJqVXc3KzdkdTVaSmJBb3EvT1ZzMzc1OXFGQ2hndDNYenN6TWhMZTNkNGt0ck9UbjU0ZFhYbmtGTzNmdXZHK2l2M2J0R2laTm1vVDQrSGdBeUJCQ2NGRWJJaXJld3k1cVE2V2pOQmUvRUNKL1FSVHpnaXYybUV3bWtaZVhKd3dHZ3pBWURNSm9OQW9oU25kUm00SmtXVzRteS9LUHNpeUw5dTNiaTZpb0tMdHg1dVRraUpTVUZOR2pSdytSa0pCZzJSOGZIeThtVFpva0JnMGFKTHAzN3k2Ky92cHJjZmZ1WGN2eHpNeE1oeGJDTVMrcWMrSENCY3UyeVdRU2x5OWZGbjM3OWhXZmZmYVp6ZkhDek1mTWkrWVVkKzczMzM4dldyVnFKZkx5OG9xTUt5b3FTclJ2Mzk3OE4vS2pScU41NE1HWVJQUndTbmE5VktKUzVNamtNeXFWeWpKaFM4SDExOHVDWHErLzVPM3QzUWJBdHF5c0xJU0hoMlBKa2lVMmoxQzh2THl3ZVBGaTlPdlhEL1hxMWNOMzMzMkh0OTkrRytQSGowZW5UcDN3MVZkZlljbVNKWWlPamtiWHJsMHQ2NzAvcktDZ0lMUnExUXFEQncvRzRNR0RNV3JVS0p2akdvMEdHbzBHQ3hjdWZPRDdHNDFHcU5WcXU3MEVScU1SaXhjdlJuaDRPTEt5c29EODBybldPcDN1cDRkOE8wVDBnTXBWMXoxUmFYT2tCQzhxS2dwSGpoeEJTRWdJeG93Wmc4NmRPK1BsbDErR1JxUEJ2SG56NE9ucGlmYnQyMlA1OHVXNGZ2MDYwdExTckY3RDNqaUs0cHc2ZFFxWm1abVlOV3NXZHUzYWhWNjllbGtOc0xRM0dPOUJ4TVhGMlMwbHZVL3BIQkdWRVNaNmNnbFNDYTJzVTBhS0xjSHo4L1BEc0dIRDBLQkJBL1R1M1J0UFAvMDBQRHc4WURBWThOeHp6K0cvLy8wdlB2cm9JM1RwMGdVelo4NjByTkluU1JKOGZYMkxMWm5zMkxHajNiRWlOV3ZXeENlZmZJSUJBd1pZUnZ5WGhGdTNibUhyMXEyWU5HbVMxWDZXemhFNUQzYmRFNVVTblU1M1dwSWtHY0NwMjdkdjQ0MDMza0JrWkNSYXQyNk5VYU5Hb1V1WExqQWFqYmg0OFNLdVhMbUMyTmhZeTFLeHUzZnZ0bHBZQnNoZjJ0aWNVTC84OGt0Y3YzNGRBTEI4K1hLa3BhVWhOemNYUFhyMHNGcDlzS0JLbFNwaDJyUnBpSWlJd0tWTGx4NzZmUWtoa0p5Y2pJTUhEMkxFaUJHVzZhVE54eUlqSXpGeTVFaHpraitwVnF0bEpua2k1VERSRTVVaW5VNlhLRWxTRjBtU0ZwdE1KaXhldkJpREJ3OUdhR2dvWG5ycEpYenh4UmZJek16RWpSczM4TVVYWCtENTU1L0h4SWtUY2VyVUtUejExRk5XOTFxNGNDRisvLzEzQVBuZDRydDM3d2FRbjF3UEhqd0lMeTh2M0xwMUMrKy8vMzZSOFhUbzBBRXZ2UEFDWnMrZVhXeUpuWGx5bk1MbGwwRkJRZEJxdGVqZnZ6OE9IejZNOTk1N3o3SldRMVpXRnFaT25ZckZpeGZEWkRKQkNMRklrcVN1ckk4bm9vZkdVZmZPcFRSSDNic0RqVVl6UUpibGRGbVdSVWhJaVBqMTExOXRQc08wdERSeDRNQUJNV0hDQk5HMmJWdHg3Tmd4SVlRUSsvZnZGejE3OWhUWjJkbENDQ0gwZXIwSUNRa1JRZ2p4d3c4L2lOR2pSd3NoaExoeDQ0Wm8yN2F0K09xcnI4cm1sMzdQMWF0WFJkKytmYzEvQStrQkFRSDlsZjY4aVNpZkt6MzN0R0ZPS3FVOW9RczV4anh0YWtrdEl1T09aRmx1Qm1BbmdHWStQajZZT1hObWtjdmRwcWVubzBLRkN2RDA5RVJpWWlLU2s1UFJ2SGx6QVBrVEkvMzIyMjlvMEtBQmhCQzRlL2V1WmYzM21KZ1lOR25TQkxWcTFTcVQ5M1QwNkZITW1qWExQS3Ira2lSSmZUbXFuc2g1dVBUL2tKbm9uUXNUdldNS3JvSUg0SkZYd1ZOS1Vhdk9YYng0TVVQSnVJaklHcC9SRTVXeG1KaVlkTDFlL3pLQUNRQ01FUkVSZU91dHQ4eUQxMXpDWDMvOWhiZmVlc3VjNUkwQUp1ajErcGVaNUltY0R4TTlrVEtFWHE5ZktrbFNad0JKc2JHeEdEeDRNTTZmUDY5MFhQY1ZHeHVMSVVPR21PdmpFeVZKNnF6WDY1ZUM5ZkZFVG9tSm5raEJSWlhnaWJLYnVkZGhncVZ6UkM2SmlaNUlZZlpLOEtaT25Xb2UzT1lVV0RwSDVMcVk2SW1jZ0U2bk0raDB1b21TSkEwRWtCRVZGWVZodzRiaDJyVnJTb2VHYTlldVllalFvZVlaK1RLRUVBTmlZMk1uM1Z1NWo0aWNIQk05a1JQUjZYVGJBYlFHY09uYXRXc1lObXdZamg0OXFsZzhSNDhleGJCaHc4eEx5MTZTSkVuTHBXV0pYQXNUUFpHVGNYUVZ2TkxFVmVlSTNBY1RQWkVUVXJJRWo2VnpSTzZGaVo3SWVaVjVDUjVMNTRqY0R4TTlrWk1yaXhJOGxzNFJ1UzhtZWlJWFVKb2xlQ3lkSTNKdlRQUkVMcUkwU3ZCWU9rZmsvcGpvaVZ4TVNaWGdzWFNPcUh4Z29pZHlRWTlTZ3NmU09hTHloWW1leUVVOVRBa2VTK2VJeWg4bWVpTFg1bkFKSGt2bmlNb25Kbm9pTjFCY0NSNUw1NGpLTncrbEF5Q2lrcUhUNlJJMUdrMFhBSE5OSnROL0ZpOWVqRE5uemdBQVltSmlBQUJDaUVVcWxXcnF1WFBuT0txZXFKeVFsQTdnVWNpeXpDNUhKNlRYNjEzNjc4b2RhRFNhQVVLSUx3RDQzdHVWSVlSNGxhUHFpY29mbCs2NkYwSWNWem9Hc2lhRU9LdDBER1JWZ2hjSElJNmxjMFJFQ3BKbFdiQjNnb2lJU29OTHQraUppSWlvZUV6MFJFUkVib3lKbm9pSXlJMHgwUk1SRWJreEpub2lJaUkzeGtSUFJFVGt4cGpvaVlpSTNCZ1RQUkVSa1J0am9pY2lJbkpqVFBSRVJFUnVqSXVQbExHV0xWdlc5ZkR3bUY1bzk1djMvdjE1d1oxR28vR2pDeGN1L0ZFMmtSRVJrVHRpb2k5akF3WU1VRis1Y3VXNkpFbTFpanRQQ1BGbmt5Wk5udHkrZlh0ZVdjVkdSRVR1UjYxMEFPWE5qei8rS0o1ODhzbkdBRnJkNTlSTjMzenp6ZjZ5aUltSWlOd1huOUVyd0dReTdYVGdORWZPSVNJaUtoWVR2UUpVS3RVSklVUnlNYWZjcmx5NThva3lDNGlJaU53V0U3MENkRHFkUVpLa1BjV2NzdWY0OGVQR01ndUlpSWpjRmhPOVFpUkpLckpyWHFWU3NkdWVpSWhLQkJPOVFsSlRVNDhDU0xOektDMGxKZVdic282SGlJamNFeE85UXE1Y3VaSWpoTEEzcW43ZmxTdFhjc284SUNJaWNrdE05QW9xb3Z1ZTNmWkVSRlJpbU9nVkpFblNZUUJaQlhabFNaTDBYNlhpSVNJaTk4TkVyeUNkVHBjRjRKQjVXNUtrZy9mMkVSRVJsUWdtZW9VSklTeGQ5UTVPcEVORVJPUXdKbnFGZVhsNUhURC83T1BqYzZDNGM0bUlpTWdGeWJLOFQ1Ymx2VXJIUVVSRTdzZEQ2UUFJQUxCVGtpU2hkQkJFUk9SK3l0VXl0VzNhdFBFekdBejlBSFJBL3VweFR3Q29DcTdpWjVZSDRBNkFKQURmQXpqcDZlbTU4OHlaTS9ZbTlpRWlJaGRRTGhKOW16WnRhdVhtNXM2VUpHazRBQitsNDNFeFdVS0kvL1B5OHBwMTVzeVpQNVVPaG9pSUhvemJKM3FOUmpORUNQRTVBRjlKa3RDMmJWdDA2TkFCLy9yWHYvREVFMC9Bejg4UEhoNThnZ0VBUnFNUmFXbHBTRXBLd2c4Ly9JQ1RKMC9pdSsrK2d4QUNBRElrU1hwVHA5TnRWanBPSWlKeW5Ec25la21XNVJrQVBnQ0FuajE3NHEyMzNrTHQycldWamNyRkpDWW1ZdlhxMWRpL1AzKzJYa21TWnVwMHVnOEJjRXdCRVpFTGNNdEUzN3g1YzYvSEhudHNQWURReHg1N1RNeWRPMWZxMEtHRDBtRzV0Sk1uVCtMZGQ5OFZPVGs1RW9CTk9UazVZUmN2WHN4Vk9pNGlJaXFlV3c1Qys4Yy8vckVRd01qcTFhdGoxYXBWVXF0V3JaUU95ZVhWcjE4Znp6MzNuSFRpeEFsa1oyYy82K0hoNFp1WW1NanBlb21Jbkp6YnRlZ0RBZ0o2U1pLMHAwcVZLbUxUcGsxU25UcDFsQTdKcmR5NGNRTkRodzRWS1NrcEVvQmVlcjErbjlJeEVSRlIwZHlxUmEvVmF2OGhoUGd2QU8vNTgrZEx6WnMzVnpva3QxT3BVaVUwYWRKRU9uVG9FQUM4V0xkdTNjMDNidHhnK1IwUmtaTnlxeWx3OC9MeVZnR29HaG9haXNEQVFLWERjVnVCZ1lGNDVaVlhBS0RxdmMrY2lJaWNsTnQwM2Z2NysydFZLdFhaZXZYcVlldldyZkR5OGxJNkpMZVdtNXVMUVlNRzRiZmZmb01RUWhzYkcvdTkwakVSRVpFdHQyblJxMVNxNlFBd1lzUUlKdmt5NE9YbGhlSERod1A0KzdNbklpTG40eFl0ZW45L2YzK1ZTaFZicTFZdDdObXpCNTZlbmtxSFZDNFlEQWIwNnRVTE4yL2VoQkRDUHpZMjluOUt4MFJFUk5iY29rV3ZVcW5HQWtCb2FDaVRmQm55OVBSRWFHZ29BRUNTcEhFS2gwTkVSSGE0ZktMdjFLbVRCNERlS3BVS1BYdjJWRHFjY2lja0pBUXFsUW9BZWcwWU1NQ3RxamlJaU55Qnl5ZjYxTlRVNXdCVTkvZjNoNStmbjlMaGxEdCtmbjU0OXRsbkFhREdyNy8rK3B6UzhSQVJrVFdYVC9TU0pQMGJBRGpGclhMTW43MzVkMEZFUk03RDVSTTlnQkNBaVY1SjVzOWVDTkZMNFZDSWlLZ1FsMDcwL3Y3K1ZRQTBxVmF0R3VyWHI2OTBPT1ZXL2ZyMVViVnFWUUJvb3RGb0tpc2REeEVSL2MybEU3MWFyZjRYQURScTFFanBVTW8xU1pJc3Z3TkprdjZsY0RoRVJGU0FTeWQ2QUMwQm9ISGp4a3JIVWU2WmZ3ZENpSllLaDBKRVJBVzRlcUp2QVRodmkvNmJiNzdCeXBVcmJmYjM3ZHNYSnBQSm9YdTBhOWV1cE1NcUZlWkViektaV2lnY0NoRVJGZUNoZEFDUFFnalJGSUJUUHA4WFFtRGR1bldZUEhteXpiR0VoQVFJSWF6MmRlL2UzZTU5Y25OejdSNmJOV3NXV3JkdVhUTEJsb0I2OWVvQkFDUkphcXB3S0VSRVZJQkxKM29BVlFBNFpmMzhnUU1IMEtoUkkvajcreU0rUGg2dnZmYWExZkZ1M2JwWmJVZEhSOXU5VDd0MjdYQnZTVmluVnVCM1VFWEpPSWlJeUpxckovcktBRkN4WWtXbDQ3Q1NrcEtDTDcvOEVtdldyTUdtVFp2dzQ0OC9XaVZ5alVhRHFLZ29xTlh1TTVGY2dkOEJSOTBURVRrUkp2cFNzSC8vZnR5OGVST3Z2LzQ2VWxOVHNXWExGb2V1YTlldUhSNS8vSEdyZlFhREFiMTc5N1pzWDc5K0hkOS83M3dyd2pMUkV4RTVKeWI2VXRDdlh6LzA3dDBiNzc3N0xvWU9IWXBhdFdvaE9Ealk2cHlDWGZjclY2NUVzMmJOQUFCNzl1eXhPcTlkdTNaVys1eDFjSjZ2cjYvNVJ5WjZJaUluNHVxSjNpbDVlM3RqKy9idDhQVDBSTDkrL1FBVS9ReWVpSWlvTkxsNm9rOEZVRE16TXhOZVhsNUt4Mkp4OWVwVkxGcTBDQUVCQVJnMmJCaDhmSHl3ZXZYcUlrZldGeHhzVjNBRnZyUzBOT1RtNXFKTGx5N3c5dllHa0Q4SzN4bGxaR1NZZjB4Vk1nNGlJckxtTm9uKzNoU3NUc0hYMXhlaG9hRm8xS2dSR2pWcVpDbi91M256Sm5RNm5kVzVXcTNXOHZQQ2hRc1JHQmdJQURoOStqVFdyRm1EUzVjdW9VbVRKcGc5ZXpacTFhcUZtSmlZc25zakR5QXpNOVA4SXhNOUVaRVRjWWRFWHpESk9JWEhIMzhjYjcvOU5vRDhGdmlsUzVmTVM3a1dLekF3RUZsWldWaTJiQmwrLy8xM3JGaXhBaSsrK0NMQ3c4TXhZY0lFdlBubW0rallzV05waC85UW1PaUppSnlUcTgrTWx3TGtkM0U3azZ0WHIyTDkrdlVZUFhvMGdvT0RzWFRwMHZ0ZWs1dWJpeDA3ZG1EdzRNR29WNjhlVnE1Y2ljcVY4OGUxTldyVUNNdVhMOGZtelpzeGJ0dzRYTGh3b2JUZndnTXI4RHRJVVRJT0lpS3k1dEl0ZWttU0xnc2h1aVFrSkZoMWdTc3RJU0VCeWNuSkdEUm9FT2JPbldzMW9VL2g1L1Fta3dsR294SERoZzFEaXhZdHNHN2RPdFNzV2RQbW5qVnExTURxMWF1eGYvOStmUERCQjFpd1lJRlR6ZkgvMjIrL0FRQ0VFSmNWRG9XSWlBcHc2VVFQSUE3SWIwRTdrODZkTzZOejU4NDIrei83N0RPMGFkUEdhdCs1YytmZzRlR0JUWnMyd2RQVDArYWFJVU9HV0g2V0pBa2hJU0VJQ1FrcCthQWYwYSsvL2dvQVVLbFVjUXFIUWtSRUJiaDYxLzBGNE84azQrd0tKM25nNzhGNDlwSThBSXdkTzdaVVl5b3A1dCtCSkVuTzkxeUJpS2djYytsRW41ZVg5d1BnZkMzNjhrWUlZZmtkQ0NGK1VEZ2NJaUlxd0tVVC9mbno1MU1BWEVsT1RrWkNRb0xTNFpSYkNRa0p1SFBuRGdCYzBlbDBISFZQUk9SRVhEclIzN01QQUU2ZVBLbDBIT1dXK2JPWEpHbXZ3cUVRRVZFaExwL29oUkM3QVNaNkpaay9lL1B2Z29pSW5JZkxKL3JLbFN2L1B3Qi9uVDkvM3VucTZjdUR0TFEwL085Ly93T0F2eG8zYnZ6L2xJNkhpSWlzdVh5aVAzNzh1QkhBWHBQSmhQMzc5eXNkVHJtemI5OCttRXdtQU5pN2ZmdjJQS1hqSVNJaWF5NmY2QUhBWkRLdEFJQ0lpQWdZREFhbHd5azNjbk56RVJFUkFRQVFRaXhYT0J3aUlyTERMUkw5K2ZQbnp3UFkrK2VmZitMZ3dZTktoMU51SER4NEVEZHYzb1FrU1h0aVkyUC9wM1E4UkVSa3l5MFNQUUFJSVQ0RWdBMGJOamp0VXE3dUpEYzNGLy8zZi84SDRPL1Bub2lJbkk5YTZRQktTbEpTMG8zYXRXdHJVMU5UbjhySnlVRzdkdTJVRHNtdExWdTJES2RQbndhQUEzcTlmcEhTOFJBUmtYMXUwNklIQUxWYVBRckFuWWlJQ0tkZHQ5MGR4TVRFSURJeUVnRHVHSTNHdDVTT2g0aUlpaVlwSFVCSmsyVTVCTURlS2xXcWlFMmJOa2wxNnRSUk9pUzNjdVBHRFF3ZE9sU2twS1JJQUhycDlmcDlTc2RFUkVSRmM1dXVlN1BFeE1SZmF0ZXVYZVh1M2J2dGpodzVBbzFHWTNmWlYzcHdQLzc0STk1ODgwM2N1WE5IQXJCRXI5ZXZVRG9tSWlJcW50c2xlZ0NvVnEzYU1ROFBqd2JaMmRuUEhqeDRVRFJ0MmxTcVg3KyswbUc1dEpNblQyTGN1SEVpSXlOREFyQXBKeWRuM0sxYnQxZzNUMFRrNU55dTY3NEFTYVBSdkMrRW1BVUFMNzMwRWthTkdvWGF0V3NySFpkTFNVeE14S3BWcTNEZ3dBRUFnQ1JKTTNRNjNVY0FoTEtSRVJHUkk5dzUwUU1BTkJyTkVDSEU1d0I4SlVsQzI3WnRFUlFVaEJZdFd1Q0pKNTZBbjU4ZlBEdzhsQTdUS1JpTlJxU2xwU0VwS1FseGNYRTRkZW9VdnZ2dU93Z2hBQ0JEa3FRM2RUcmRacVhqSkNJaXg3bDlvZ2VBTm0zYTFESVlERE1BakFEZ28zQTRyaVlMd0FaUFQ4L1paODZjK1ZQcFlJaUk2TUdVaTBSdjFxWk5HeitEd2RBUFFCQ0FWZ0NlQUZBTmJqcFc0U0hrQVVnR2tBVGdld0NuUEQwOWQ1NDVjNGFyQl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dSc3Y0L3RMdkV4Z0VQVC9BQUFBQUFTVVZPUks1Q1lJST0iLAogICAiVHlwZSIgOiAiZmxvdyIKfQo="/>
    </extobj>
    <extobj name="C9F754DE-2CAD-44b6-B708-469DEB6407EB-2">
      <extobjdata type="C9F754DE-2CAD-44b6-B708-469DEB6407EB" data="ewogICAiRmlsZUlkIiA6ICI1MTk4ODM5MTM2OSIsCiAgICJJbWFnZSIgOiAiaVZCT1J3MEtHZ29BQUFBTlNVaEVVZ0FBQnNZQUFBR2lDQVlBQUFCVVBIUG1BQUFBQ1hCSVdYTUFBQXNUQUFBTEV3RUFtcHdZQUFBZ0FFbEVRVlI0bk96ZGQzUlZWZDdHOGUrOU43MlFoUFJHNk5LUjNwR09TSkVpNklqWUZRdnEyTnVNam1Vc3FLOXRMQXdPS21KQlJGRVJrU2JTZXc4bG9ZWTAwa2hJVDI1NS8waTRFcEtRQkFLUjNPZXpsbXR5OTlsbm45L2hNR3ZsOHB5OXQ4R2NlOWlHaUlpSWlJaUlpSWlJaUlpSVNEMW5yT3NDUkVSRVJFUkVSRVJFUkVSRVJDNEZCV01pSWlJaUlpSWlJaUlpSWlMaUVCU01pWWlJaUlpSWlJaUlpSWlJaUVOUU1DWWlJaUlpSWlJaUlpSWlJaUlPUWNHWWlJaUlpSWlJaUlpSWlJaUlPQVFGWXlJaUlpSWlJaUlpSWlJaUl1SVFGSXlKaUlpSWlJaUlpSWlJaUlpSVExQXdKaUlpSWlJaUlpSWlJaUlpSWc1QndaaUlpSWlJaUlpSWlJaUlpSWc0QkFWaklpSWlJaUlpSWlJaUlpSWk0aEFVakltSWlJaUlpSWlJaUlpSWlJaERVREFtSWlJaUlpSWlJaUlpSWlJaURrSEJtSWlJaUlpSWlJaUlpSWlJaURnRUJXTWlJaUlpSWlJaUlpSWlJaUxpRUJTTWlZaUlpSWlJaUlpSWlJaUlpRU5RTUNZaUlpSWlJaUlpSWlJaUlpSU9RY0dZaUlpSWlJaUlpSWlJaUlpSU9BUUZZeUlpSWlJaUlpSWlJaUlpSXVJUUZJeUppSWlJaUlpSWlJaUlpSWlJUTFBd0ppSWlJaUlpSWlJaUlpSWlJZzVCd1ppSWlJaUlpSWlJaUlpSWlJZzRCQVZqSWlJaUlpSWlJaUlpSWlJaTRoQVVqSW1JaUlpSWlJaUlpSWlJaUloRFVEQW1JaUlpSWlJaUlpSWlJaUlpRGtIQm1JaUlpSWlJaUlpSWlJaUlpRGdFQldNaUlpSWlJaUlpSWlJaUlpTGlFQlNNaVlpSWlJaUlpSWlJaUlpSWlFTlFNQ1lpSWlJaUlpSWlJaUlpSWlJT1FjR1lpSWlJaUlpSWlJaUlpSWlJT0FRRll5SWlJaUlpSWlJaUlpSWlJdUlRRkl5SmlJaUlpSWlJaUlpSWlJaUlRMUF3SmlJaUlpSWlJaUlpSWlJaUlnNUJ3WmlJaUlpSWlJaUlpSWlJaUlnNEJBVmpJaUlpSWlJaUlpSWlJaUlpNGhBVWpJbUlpSWlJaUlpSWlJaUlpSWhEVURBbUlpSWlJaUlpSWlJaUlpSWlEa0hCbUlpSWlJaUlpSWlJaUlpSWlEZ0VCV01pSWlJaUlpSWlJaUlpSWlMaUVCU01pWWlJaUlpSWlJaUlpSWlJaUVOUU1DWWlJaUlpSWlJaUlpSWlJaUlPUWNHWWlJaUlpSWlJaUlpSWlJaUlPQVFGWXlJaUlpSWlJaUlpSWlJaUl1SVFGSXlKaUlpSWlJaUlpSWlJaUlpSVExQXdKaUlpSWlJaUlpSWlJaUlpSWc1QndaaUlpSWlJaUlpSWlJaUlpSWc0QkFWaklpSWlJaUlpSWlJaUlpSWk0aEFVakltSWlJaUlpSWlJaUlpSWlJaERVREFtSWlJaUlpSWlJaUlpSWlJaURrSEJtSWlJaUlpSWlJaUlpSWlJaURnRUJXTWlJaUlpSWlJaUlpSWlJaUxpRUJTTWlZaUlpSWlJaUlpSWlJaUlpRU5RTUNZaUlpSWlJaUlpSWlJaUlpSU9RY0dZaUlpSWlJaUlpSWlJaUlpSU9BUUZZeUlpSWlJaUlpSWlJaUlpSXVJUUZJeUppSWlJaUlpSWlJaUlpSWlJUTFBd0ppSWlJaUlpSWlJaUlpSWlJZzVCd1ppSWlJaUlpSWlJaUloY05GYXJsWlBwNlJRWEZWVjYzR2F6bmRlNDV1TGljL1lweU0rdjlMb2lJdUtZRkl5SmlJaUlpSWlJaUlqVUEzTm16T0NUZDk2cDZ6TEt5YzdLNHJWbm5tSC9uajNsanBtTGkzbjYzbnZadUhwMW1mWW5wMDVsemZMbDV4ejN0d1VMZUhiYXRIUDJlZm1KSjVnL1owN05peFlSa1hyTHFhNExFQkVSRVJFUkVSRVJ1ZGlPSFQ3TWxuWHJPQkliUzJaNk9oYUxCVmMzTnhvR0JOQ2tSUXRHVDVwMFVhLy81TlNwWlQ0YkRBYWNYVnp3RHd5a2NmUG1kTzNkbTRpb3FBdTZ4cjdkdXpFWEYyTzFXakVhLzdydncrZmw1cElRRndlQTFXSUJJRFU1bWRoOSs4cjBTejF4b2t4YjgxYXRNQmdNTmJ2WWVjeEVFeEdSK2szQm1JaUlpSWlJaUlpSTFGc0YrZm5NbnpPSFhWdTJBT0RoNlVsb1pDVE9MaTdrWkdXUkZCOVBRbHpjUlEvR1RtdlJ1alVHb3hHYjFVcCtYaDRweWNra3hjZXpmdVZLMm5mdXpQaWJic0xEMC9POHh1NDlZQUJtcy9rdkhZb0JwQ1FsTWUreno4cTBiVjIvbnQxYnQ1WnAyN0ZwRS90MjdyUi9mdXJWVjJzY2pGa1ZqSW1JeUZrVWpJbUlpSWlJaUlpSVNMMlVuNWZIakxmZUlpaytudENJQ0s2Wk1LRWttRG9qWE1uTHpXWDdwazJYckthYjc3MFhGMWRYKzJlcjFjckJmZnRZK3ZQUDdONjJqY1Q0ZU81NTlGRWErUHJXZU95UjExMVhtNlZlTkkyYk4rZVoxMThIU3BaU2ZIYmFOSzRlTjQ2ZS9mdmIrenc1ZFNwRFI0K203K0RCTlJyNzdKbG5Wb3VGMUJNbldQZjc3K1g2OWg0NDhEenZRRVJFTG1jS3hrUkVSRVJFUkVSRXBGNzZidlpza3VMamFkRzZOYmZjZHgvT0xpN2wrbmg0ZXRMbklnUWsxVjNPMEdnMDBySnRXNXEzYnMzOEw3NWd5N3AxekpreGczdWZlS0xLMlZGLzFTVVRUOWYxendjZnBLaXcwTjQrWjhZTSs4K3ZuLzdaWU1ERjFSV1R5VlJtaklyYVRqc2NFd05BWmtaR21jOEFHV2xwL1BqTk4yWDZ4eDg5U3Z6Um8rWEdVVEFtSXVLWURPYmN3NXBQTENJaUlpSWlJaUlpZGU3MFBsd3Z2ZmNlMnpadVpQWFNwV1NrcFJFUUhNendhNitsWGFkT21JdUxXZkx6ejJ6ZnVKSGM3R3o4ZzRJWWVQWFZkTzdaczh4WVJ3OGQ0cVBwMC9IMDh1THhsMTdDM2NPajJuV2NURTluN1lvVkhJaU9KaU10RFFNUUdobkp3S3V2cGszSGpwWFcvY0k3NzdCczRVSTJyMWxEUVVIQm4rSFBXZmQyNW95eE0xbXRWdjd2aFJkSVRVNW04bDEzMGFGcjF3dTZ4aGNmZjh5ZTdkc1pNbW9VUTBlUExuZTk3UnMzOHMyc1dUUnQyWktwano1cWIwOUpTbUxaTDc5d2NQOStDdlB6OFFzSW9IUFBubHcxZENnbXA3THYyWitycnAxYnRtQzFXSWplc1lQZDI3YlJaOUFnSWhzM0JpQXdKSVQzWDNtbDRnZFFnWXJ1ODJ4R281RlhQL3JJL3RsbXMvSFVQZmZRclU4ZnJydjVabnY3Z3ErL1p2M0tsV1hHRkJFUng2RVpZeUlpSWlJaUlpSUNsUHdqY254U0tudGpqbkk4L2dSeGlTa2tKS1dSbTVkUFhsNGgrWVVGbU0zV3VpN3prbkp5TXVMdTZvYUhoeXVlSHU2RWh3YlFLQ3lJeUloZzJyUnNURVJvWUkzM1BKS3EvZjdycjZ4WnNZS0lxQ2lLaTR0SlNVcGl6b3daM1BIUVE2eGV1cFJETVRFMGF0SUVKeWNuVXBLU21QdnBwN2g3ZU5DNlF3ZjdHRnZYclFPZzE0QUJOUXJGQUdhKy9UYnBxYW40K3ZuUnFFa1Rzck95aUR0OG1Oa2ZmY1F0OTkxWDVqcG5Xdm5iYjZ4ZnVaTElKazNzczVscXdtZzAwbmZRSUg3NDZpdTJiOXBVSmhnN24ydGMyYjA3ZTdadlo4KzJiUlVHWTd0SzkvVHEwcXVYdlMxbTcxNW1mL2doeGNYRkJJZUdFaHdhU3Z5eFkveTJZQUhIRGg3azFtblRLdnc3WDFGZEhVdnIzMUw2TEpxMGFFSDd6cDBCaUQ5MkRJQUpVNmJRcEhuelN1OWg0K3JWckY2MnJFemJBODg4QThDNjMzOW42L3IxOXM5blYyVXIzVi9NeWRtNTB2RkZSTVR4S0JnVEVSRVJFUkVSY1dCRlJjV3MzeExOK2kzUmJOc1ZnOEhrUkllMmJZaHFGTW1RUVoySkNBL0QyOXNMRDNkM1BOdzljSEtxZUdteitzcHN0cENYbjBkZWZqN1oyVG5FSnlRU0Y1L0FsbDNIbWZYMWI5aXNaanEzYjBtdnJtM3AxYlV0TGk3NkIvamFzSDNUSmg1OTRRVjgvZnl3V3EzTW1UR0Q2QjA3K0dybVRBRCsvbzkvRUJnU2dzMW00NXRaczlpeGFST3JseTByRTFnZE9YZ1FnSlp0MjliNCttR1JrVngvMjIxRU5XdG1iL3ZsdSs5WXRYUXBLMy83cmRKZ2JQdUdEVHo0N0xNRWg0WFpRNW1hYXRLaUJRREhLMWo2cjZiWGFOMmhBMjd1N2lRbkpwSjI0Z1FCd2NIMll3VUZCY1JFUitQaTZrcUhMbDBBT0pXWnlWY3paMkt4V0xqeHJydnN3Vlp1VGc0ejMzNmIvWHYyc0dQVEpqcjE2Rkh0dXZKeWN6a1NHd3RBenFsVHBLZWs0QjhVWkQvdTV1YUdoNWRYcGZkUTBleTZpS2dvQUx3Yk5DanorV3ptNG1JQW5CV01pWWpJR1JTTWlZaUlpSWlJaURpZ21FUEhXYmgwSFN2WDdlQ0tGaTBZMEs4dnQ5NThCK0Zob1hWZDJsK0trNU9KQnQ3ZU5QRDJKaVFvaUJiTm1wWTVucENZeE5ZZHUxaTRmQTMvTitOYnJ1clZrVkZEZTlPeVdXUWRWVncvREJrMUNsOC9QNkJrRnRYZ2tTT0ozckdEdk54Y3JyM2hCZ0pEUWdBd0dBeGNOV3dZT3padEtoY2taYWFuQTlBd0lLREcxNTk4OTkzbFprWDFIVEtFVlV1WFZyaFgxV2s5K3Zjbk9Dek1YdHY1OFBieEFTQTNPL3VDcitIazVFVDd6cDNadkhZdHU3ZHRZK0NJRWZaamUzZnN3R3cyMDZWYk4zdjR0R2JGQ3ZMejhoZ3dmTGc5RkFQdzlQSml4TGh4ekhyL2ZiWnQyRkJoTUZaWlhUczNiOFpvTkdLeFdGaTZjQ0dybGk3bC9xZWVzaC8vc2pUc3ZCZ0tTL2MzYzNWenUyalhFQkdSeTQrQ01SRVJFUkVSRVJFSHNudmZZYjZZdDRTNHhEVEdqUjdKNXpQdUpzQy9ZVjJYZGRrS0R3c2xQQ3lVTWRjTUp6VTluU1hMVi9MY0c1OFRGUjdBVGRjTm8zM3JwbFVQSXVVMGI5MjZ6T2ZnMEQ4RDI3Tm5hNTBPeVlvS0N6R2J6VGlWN29GbE5wc0JNSmxxUHN2eGRMQmpNWnZKU0VzakxTV0YxQk1uN09NV0Z4WGg3T0pTN3J6S1pwTFZoS1cwYm1NbGRkZjBHcDI2ZDJmejJyWHMyYjY5VERCMmVobkZycjE3Mjl2Mjc5NE5RTGMrZmNxTmMzcFdWc0x4NHpXcWE4T3FWYlJvMDRhOU8zY3llT1JJbGk5Y3lKd1pNeGd4Zmp3QWsrKzZpMmF0V2xWYS85b1ZLMWoreXkvbnVrVTdzOW1NMVdLeGZ6NjlwS09ybXh0RnBTRVpZTzl6dXEyeVBkOUVSS1IrVWpBbUlpSWlJaUlpNGdBU2t0SjQvMy96U1RpUnllUkoxM0gxa0lIbkZSaEk1UUw5L1prOGFRSTNUQmpMNG1XL00vM0RlWVFIKy9MQUhSTUlENjM1ckNWSDVuSFdubUJuN2hIbGVkYXllMmN1azJlMVdLQTBHSFAzOENBdk41ZnNVNmZ3OFBTczBmVmpvcU5aOGV1dnhCMCtqT1dNb09XMHlwWXc5RzE0NFNIenlkSXd4NitTc1dwNmphWlhYRUVEWDEvaWp4M2paSG82ZnY3K0ZPVG5FN04zTHcwREF1eExOd0prcEtZQzhNWnp6MVU2WG41dWJyWHJpb21PSmpraGdRSERoN04zNTA0YStQZ3c1b1liV0x0OE9RWDUrVURKa281NU9UbVZYdS9NUUtzcTMzNzZLVHUzYkNuWHZuRGVQQmJPbTFldS9aOFBQZ2pBNnpObVZQc2FJaUp5K1ZNd0ppSWlJaUlpSWxLUEZSZWIrWEwrVWhZc1hzdE5OMHprOWJGak1CcU5kVjFXdldZeW1SZzVmQWdqaGc1aTNvS2Z1UC9wZHhoN2RSOG1UeGlLczdQK0tlWlNDUTRMNDBoc0xFZGlZOHZNT0t2S3JpMWIrT3FUVDNCMWRhWFA0TUZFTlcxS3c0QUEvQU1EZWU2aGg4NTVibTJFemJGNzl3TFF1SG56V3JtR3dXRGd5bTdkV0xWMEtYdTJiNmZma0NGRTc5aUJ4V3ltYzgrZVpaWTlQQjM0TlcvVnF0SVphNVU1dXk2YnpjWnZQLzVZRXI2MWJHbHZ2N0piTjlwMzdreFNmRHdBODcvNG9rYlhPWmNlL2Z1WG1XMjRkZjE2amg0OGlORm81Tm9iYnFqeFBZbUlTUDJrMzhaRVJFUkVSRVJFNnFtRXBEVCs5ZWFuaElWRzh1bEg3MnZKeEV2TWFEUnkvZml4REw2cVAyOS84REgzUC8wT3p6OTJHK0VoL25WZG1rTm8wN0VqUjJKaldmZjc3M1R2MjdmYWdmQ3lYMzdCWnJNeGVlcFVXclpwWTIrdnljeWw4MVZRVU1DNmxTc0I2RnJCY29ibnExT1BIbVdDc1YxYnRtQXdHT2pTcTFlWmZ0NCtQcHhNVCtlNm0yL0d6Ly9DL3A3bTV1U1FFQmZINkVtVE9Ic25OSlBKaEg5Z0lEZmZleTlSelpyaDVlME53UHFWSy9scDdseGUrZkJEZTJDWGxwTENpY1RFYWwwenNuRmpHamR2anNsa3dtdzJzK1RISC9IeDlTVXJNeE9UazFPRlMwU0tpSWpqMFN0aUlpSWlJaUlpSXZYUUgrdDJNTzNwdHhrOWNoUXZQL2UwUXJFNkZPRGZrSDgvOXd5alJsekRBMCs5emFyMU8rdTZKSWZRdlc5ZlBMMjhPSkdZV09FeWVwVkpLOTFMN1BTZVdxY2RPbkNnVnVzN1czRnhNVi9QbkVuT3FWTjA2TnFWeHMyYTFkcllZWkdSQklXR2N1elFJVkpQbkNCMjN6NmF0R2hCdzRDeVMzeEdsVjV6MzY1ZEYzeE5MMjl2dXZidVRmZCsvY29kTzVtZVRzNnBVd1NGaEpDZm0wdHFjaktweWNra0pTVGc3dWxKMm9rVDlqYWIxVXBRU0FpcHljbVZYdXZYSDM3Z3c5ZGY1L20vLzUzMGxCU2daRyt5N0ZPbnVIcmNPQm8xYWNKdkN4YVFWOGt5a0NJaTRsZzBZMHhFUkVSRVJFU2tudm4ycDkvNWZ0RmEzbnIxWlZvMGExclg1VWlwY2FOSDBxNU5hNTU1NGQ4a3AyWXdhY3pBdWk2cFhuTnpkMmZpTGJjdys2T1BXTHRpQlZrblQzTDF1SEVFQmdlWDZYY3lQWjFOYTlZdy9OcHJBZkR3OGlJN0s0dWRtemZUYThBQUFOSlRVL241MjI4dlNwMFdpNFVEZS9idzI0SUZKQ2NtRXRtNE1kZE5tVkxyMStuVXZUdS8vZmdqUzMvNkNZdkZVbTYyR0VDdkFRUFl1WGt6aXhjc3dEOHdrQ3ZhdGJNZkt5d29ZTU9xVmJUcjFBbi93TUJxWFhQOFRUZFZPRlB2cTVremlUdHlwTkx6M256KytRcmJYNTh4ZzRMOGZMYXNXOGVCNkdnT3g4UUFzSEx4WW56OS9PamF1emNlbnA0a3hjZXo5S2VmQ0FnTzVzcnUzV2tZRU1ESGI3N0ozRm16dU9YKys3V2NySWlJZzFNd0ppSWlJaUlpSWxKUFdHMDIvanY3SnpadWorWEQvNXRPWUlDVzdQdXJhZEdzS1IvKzMzUWVlZVk1TWs2ZTR1NmJ4MkEwbkwzUW5OU1cxaDA2TU9XZWUvajJzOC9ZczMwN2U3WnZ4ejh3RUI4L1AydzJHNWtaR1p4TVR3ZXdCMk05K3ZWajJjS0ZMUGo2YXphdlhZdXpzelBIangyajMrREJyUHp0dHd1dWFmWkhIMkV3R3JGWnJlVGw1WkdTbEVSeFVSRUdnNEh1L2ZveFp0SWtuRjFjTHZnNlo3dXlOQmlMM3JrVEYxZFhPblRwVXE1UDQyYk5HRHh5Sk1zV0xtVFcrKy9UTUNDQWhnRUJGT1RuazV5UWdObHNwblg3OXRXK1ptVUIxUDFQUFZXdWJjbVBQN0o4MFNJYU5XbENibTR1OXozK09GNE5HcFRyWjdWYVdUaHZIa2Fqa2NZdFd0QzZmWHV1YU51V29OSjk1RTZtcC9QWkJ4OWdOcHVaVUJyTU5XN2VuSDVEaDdKcXlSSyttam1URzI2L0hTZG41MnJmaDRpSTFDOEt4a1JFUkVSRVJFVHFpZi9PL29tZCs0N3p3VnV2NCszdFZkZmxTQ1VDQS96NThLM1hlZlRaNTVrNSsyZW0zakttcmt1cTE5cDA3TWdUTDcvTWhsV3IyTGRyRnlsSlNXU2twZUhrN0l5UHJ5OGR1M1dqZmVmTzl2NURSbzNDNU9URXB0V3JTWXFQeDhmUGo2dXZ2WlorUTRmV1NqQVd1MjhmQUFhREFWZFhWNEpDUTJsMnhSVjA2OTNiSHU1Y0RBMERBb2hxMW94amh3N1JwVmN2WEZ4ZEsrdzNkUFJvd2lJaldidGlCUWx4Y1dSbVpPRHA3VTJyOXUzcDBhOWZyZGRvdFZwWnRuQWh5eGN0b25QUG5veWZQSm1QM255VEQ2ZFA1NmFwVXdtTGpDelQzOFBUa3pzZWVvaklKazF3YzNNcmN5engrSEUrKzg5L3lNck1aTVQ0OFRSdDJkSitiTVM0Y1dTa3BySjcyemJTVTFPWmRPdXRoRVpFMU9xOWlJakk1Y0Znemoxc3Erc2lSRVJFUkVSRVJPVENmUHZUNy95NllxdENzY3RJZG5ZTzl6MzZKTmNNNnFKbEZhVmV5enA1a2xlZWVvcWJwazYxaDVEbTRtSjJiZDNLNzRzWGs1S1V4SlhkdWpIcDFsc3hPVG1SbTVQRHJQZmZKekV1anU3OSt0Rjc0RUNDenhISTJXdzIxcTFjeWFMNTh6RVhGelBnNnFzWk1XNWN1WDVXcTVYNVgzekJsblhyTUJxTmRPN1prLzVEaHhJY0ZuYlI3bDFFUlA1NlRNODkrOUMvNnJvSUVSRVJFUkVSRVRsL3E5YnZaUFozeTNoditpdjQrZm5XZFRsU1RhNnVMdlRyMVpNMzN2OGZ3UUcrUkVXRzFIVkpJaGRGWVVFQnE1Y3RvMFBYcnRpc1ZyNy84a3UrLy9KTGRtM1pncE96TTJQLzlqZUdqUmxqWDNyUnhjV0ZMajE3VWxSWXlJWS8vbURkNzcrelk5TW11dmJ1alpOVCtRV3cxcTljeVUvZmZBUEE2RW1UR0hUTk5SWFdZVEFZYUh2bGxmZzJiTWloL2Z0SmlJdWpUY2VPMWQ0elRVUkU2Z2N0cFNnaUlpSWlJaUp5R1V0SVN1UHRHZC95MXFzdmEwK3h5MUJnZ0Qrdi91c2ZQUGIwUDJuV0pJTHdFRDFEcWQ4YUJnUVFmL1FvalpzMW8zUFBublRvMGdWVEJXR1hrN016b3laT3BFZi8vcXhldWhTRDBZanJXVXNubnRaNzRFQ3lzN0pvMWFFRFVVMmJWbGxEdHo1OWFOMmhBNG5IajlPaWRlc0x2aWNSRWJtOGFDbEZFUkVSRVJFUmtjdFVjYkdaKzU5K2gxSFhqR1RjcUlwblNNamw0WWVmZjJIaHI0djQ0TlcvNCt5czk1aWxmclBaYkJnTWhyb3VRMFJFSEpTeHJnc1FFUkVSRVJFUmtmUHo1ZnlsaElaRUtCU3JCOGFOSGtsSVNEaGZmYitzcmtzUnVlZ1Vpb21JU0YxU01DWWlJaUlpSWlKeUdVcElTbVBCNHJYOC9mNnBkVjJLMUpLSDc1L0tENyt1SVNFNXZhNUxFUkVSRWFtM0ZJeUppSWlJaUlpSVhJYmUvOTk4YnJwaElnSCtEZXU2RktrbEFmNyszSFQ5Uk43LzVMdTZMa1ZFUkVTazNsSXdkcGFUNmVrVUZSWmUxR3NreGNjVGQvZ3dObHZWMjd0WnJWWk9wcWRUWEZSVTZmSHFqRk5UUzMvK21ZWHo1dGsvbjhyTUpDODN0OHJ6MGs2Y0lIYmZQc3htYzYzWGRDblYxMmQwTWoyZC9MdzgrMmR6Y1RISmlZa1U1T2ZYZW4wQWFTa3BKQ2NtVnZwbkl5SWlJaUlpNTJmMzNrTWtuTWhrNHRneGRWMksxTEtKNDhhUWNDS1QzZnNPMTNVcElpSWlJdldTZG5NOXkzZXpaeE4zNUFoUHYvb3FIcDZlRitVYVgzL3lDU2VTa25qbGd3OHdPWjM3RVdSblpmSGFNODl3MDlTcHRPL2N1Y3d4YzNFeHowNmJ4cmpKaytuWnY3KzkvY21wVXhrOWFSSjlCdzgrN3hvM3IxMUxkbFlXb3laT0xLbjVmLzhqS3pPVDIrNi9uOENRa0VyUFc3NW9FZHMyYk9DbDk5NkRLdTZ0cHF4V0srYmlZb3BQLzFkVVJGRmhJVVdGaFJRV0ZGQlFVRUIrYmk3NWVYbms1dVRnNSs5LzNuOEc5ZlVadmZiTU13d1lQcHdSNDhjRGtKeVl5UHV2dk1LTmQ5NUp4MjdkS3IyVzJXd203dkJoR3ZqNkVoQVVWSzM2OXUzYXhXY2ZmSURCWU9ESmYvOGJQMy8vR3Q2aGlJaUlpSWhVNW92dmxqSjUwblVZalhyZnRiNHhHbzFNbmpTQk9kOHQ0ZlYvM2xQWDVXQzEyZGgzNEJqUk1VZkl6Nys0THhLTFhFNXV1ZjdxdWk1QlJFVE9rNEt4TStSbVozTTRKb1lyMnJXclVTaG1NWnRaOXNzdjUrelRlK0JBdkJzMEFNQStkK2c4TmhyTnk4MGxJUzRPQUt2RkFrQnFjakt4Ky9hVjZaZGFPblBydE9hdFd0Vm9ZMU1uSjZjeXM1ekdYSDg5bjd6ekRoKzk4UWEzUC9nZ0VWRlJGWjUzS2pNVEYxZFhYRnhkcTMydGlody9lcFQvdmZzdUZvc0ZxOFdDeFdLcDhheXJzTWhJZS9Da1oxUXpCUVVGSkJ3OXl1SFlXQTdIeEJCMytEQm1zNWt1dlhveDZkWmJxenovUkdJaTM4eWFoYmVQRC9tNXVjejk5RlB1ZXZoaFRDYlRlZGNrSWlJaUlpSWxEaHc4VGx4aUdsY1BHVmpYcGNoRk1ueklJRDZkOHpVeGg0N1RzbGxrbmRWeDZHZ0NyN3c3aDhQSEV1dXNCcEcvS2dWaklpS1hMNGNOeHZidTNFbFNRa0tadGhPSmlWaXRWcHljbkZpK2FORTV6eDk4elRYMm55MFdDeXVxNk4rK2MrYy9ReGVyRmVDODN1eExTVXBpM21lZmxXbmJ1bjQ5dTdkdUxkTzJZOU1tOXUzY2FmLzgxS3V2MWl4MGNYYkdack5odFZveEdvMkVSa1J3OXlPUE1QUHR0OG5MeWFuMHZLek1UUHQ5WG9pQW9DQ2F0MnFGazdNelRrNU9PRGs3NDF6Nm41T0xDODdPeml5Y040OEd2cjZNdS9GR1hGMWRjWFZ6dzlYZEhUYzNOOXc4UEhCMmRyYVBwMmQwYmdseGNXUm1aSkFRRjBkQ1hCenBxYW5ZYkRhY25aMkphTnlZL3NPRzBiUmxTNW8wYjE3bFdPa3BLZnp2dmZld1dxM2NObTBhQ1hGeHpQL2lDNzc5OUZPdXYvMTJ2ZEVxSWlJaUluS0JmbG0yam5HalIrckZzM3JNeVdSaTNPaVJMRnk2bmtmcUtCajdlY2s2M3Z0a0hvMGp3M2orc2R0bzBUU1MwT0NHR00vakJWSVJFUkdSdnhLSERjWjJiZDNLOW8wYkt6eTJlOXMyZG0vYmRzN3p6d3pHWEZ4ZGVYM0dqR3BmMjJxellUQVlhaFNDbk5hNGVYT2VlZjExNE05bCtxNGVONjdjTW4xRFI0OHV0MHpmTDk5VmYvUGUzT3hzK3psbkJobHRPbllrZHQ4K1l2ZnRZK0NJRWVWbTFtVm5abEpRVU1DVFU2ZlcrTjRBUms2WVFQOWh3M0QzOE9DbUtzWllPRzhlcnE2dXRPbllzY3B4SGZrWjdkNjZsZUxpWXZ2eCtHUEhXTE44dWIxV2dEK1dMTUhGMVpXUThIQ2F0MnJGVmNPR0VSNFZSV2hFaEgzc3VDTkgrUENOTjVnd2VUTGhsY3hHU3p4K25FLy84eC95Y25PNTlmNzdDVy9VaVBCR2pVaFBUV1hsNHNWWUxCYXV2LzMyTXFHbGlJaUlpSWhVWDFGUk1Tdlg3ZUR6R1hmWGRTbHlrUTBiUElEYjd2bU9hYmVQdzhYbDBuNkhPblEwZ2ZjK21jZW9JYjI1Ny9ieE9Ec3BoQlVSRVpINncyR0RzZE5xRXBZQWZETnJWcVdCMnJsczM3aVJiMmJOS3ROV1dYajA4bi8rdzR1UFBrcFI0WjlyZDg4NW8wNTd6UVlETHE2dTVkNFNyS2dOWU5YU3BUV3UrM1NBVXBHZS9mdVhDY2FLQ2dzcEtDZ2dNRGlZSzlxMXEvRzFnRW9EbDB1aHZqNmp4UXNXa0plYmEyODd1SDgvQi9mdkIrQ0JaNTRCWU56a3lmVG8xKytjUVdCS1VoSUp4NDVoS1oxTmQ3YWRtemZ6M1JkZkFIRDd0R2swYTlYS2ZtekV1SEhZckZiK1dMS0VqTFEwYnJ6cnJtcnZWU1lpSWlJaUluOWF2eVdhSzFxMElNQy9ZVjJYSWhkWm9MOC9MWm8xWjhQV3ZmVHZWZlVMb2JYRmFyUHg2bnRmMGpneVRLR1lpSWlJMUVzT0g0eGRLa0VoSWZiWlFadlhyc1ZjWEV5dkFRUEs5Tm14YVJNNTJkbVlUQ2F1dS9sbXJCWUwwVHQyc0h2Yk52b01Ha1JrNDhaQXlZeWY5MTk1eFg3ZWQ3Tm44OTNzMldYR1d2RDExeXo0K212Z3o1Q21KaUZnY2tJQ2I3LzRJdTA2ZFdMS1BkWGI3RGNyTXhPQWxtM2JNbnJTcEdwZjY2K2l2ajZqWjZkUGg5Szl5SjZkTm8zK3c0WXhmTXdZb0dTZk00RGlvcUlxWjhjZE9uQUFKeWNud2lJaXlyUVg1T2Z6ODdmZnNtWGRPbndiTnVUVysrOG5NRGlZSDc3OGtpdTdkNmRKaXhZQVhETmhBajUrZml5Y040OTNYMzZaSWFORzBYZndZQzMvSWlJaUlpSlNBK3UzUkRPZ1g5KzZMdU12ejJhelliTmFNVjdtM3pjRzl1L0R1aTFiTG1rd3R1L0FNUTRkVGVENXgyNVRLQ1lpSWlMMWtvS3hTeVE4S3NvK0cycm5saTJZVEtaeTRkSEIvZnZKemNuQmFEVFNzV3RYQUxhc1d3ZEFreFl0YU4rNU0xQVN1Z0JNbURMbG5IcytiVnk5bXRYTGxwMVh2Vzd1N2dBVUZoUlUrNXhUSjA4QzRPUHJlMTdYUE52VDk5Nkx0WkxaU2FlbG5qaHh6bVViYXhJMDFkZG41T1JVOXYvbVJvTUJwOUtsREFPQ2duQnhkZVgzMG1VT3oxNGFFd0NiamNUNGVMWnYzRWk3VHAzczU5cHNOclp0M01pdjgrZVRmZW9VVjdSdHkvVzMzNDZubHhkWkowK3liOWN1dG0zY3lCMFBQVVRqWnMwQTZETm9FS0VSRVh6OXYvK3hhUDU4TnE1ZXpkQlJvK2pZclp2MkhoTVJFUkVScVlMTlptUGJyaGh1dmZtT3VpNmx4bkpPWmJMcGo4WDB2M284VHM0dUZ6emVOelBlWU51NjVVei9mSEdGeDcvKytIVzJyVnZCbTE4c0tkUCsxVWV2VmRoZWtmKzg5REIrQWNGTXZ2ZXBjL2FiOGRwVHVMaTZjdHZETDFUL0JxcXBjOGNPZlA3bFY5aEtsL3UvRktKampnRFFvbW5kN0cwbUlpSWljckU1ZkRCMnZudGhuZW1seHg4bjU5U3BLdnVkRG1tS2k0cHdkWFV0ZDl4aU5tTTZJOFRJeTgzbFNHd3NBRG1uVHBHZWtvTC9HY3ZQdWJtNTRlSGxWZW4xWENxNFJuVzVlM2dBa0orWFYrMXpza3YzdkRwNDRBQTVwVDlYbDVPVEU4UEhqaTNUMXFWWHIzTUdZMXZYcjhmTnpZMjJuVHBWT2I2ZVVjV2NYVnk0L3JiYldEaHZIb3QvK0FGYjZjeXlzN200dXRMMnlpc1pkK09OQUdTa3BUSDdvNDlJaW8vSHhkV1ZzWC83RzNmYzhhSUFBQ0FBU1VSQlZEMnZ1c3IrUmMzSHo0ODdIbnFJRDZkUDU3UC8vSWVwano1S2FPbE1zNll0Vy9MSTg4L3owOXk1Yk51d2dXOW16V0xsNHNVOCtJOS9hUGFZaUlpSWlNZzV4Q2VsWW5SeUpqd3M5SUxIV3ZUdExFNWxwbC9RR0RmYy9YaTErdGxzTmo1Nzl3V094a1FURzcyZE94NTdHU2VuQzlzenkycTFWUGtpNVlVNkdoTk5iblpXbGYyT0g5NlBxN3ZIUmFraElqd01nOUdKaEtRMElzSUNMOG8xenBhZlg3SmxRR2l3bHVzVUVSR1Irc25oZzdHUkV5YlVxUCtPelp0SmlJc3IwOVpuNEVEN3JKM0RzYkhFSFQ1TXR6NTk4S3dnRUxIWmJCUVdGT0R0NDFQdW1NVml3ZG41enk4SE96ZHZ4bWcwWXJGWVdMcHdJYXVXTHVYK3AvNThVKzNMbVROclZEdkFMOTk5VjJXZmlNYU42ZGkxSzg0dUxqVUt1R3lsWDBwaW9xT0ppWTZ1VVYzZURScVVDOGF1dS9ubWM1NnpkZjE2dkgxOG1IVHJyVldPcjJkVXVYYWRPdEd1R3VIaW1mejgvWEZ6ZDZkZHAwNk1ualFKMzRibHZ6QUZoNFh4dHp2dVlQYkhINU1VSDI4UHhxQWsxTHYrdHR2bzFxY1BDNy83anQ0REJpZ1VFeEVSRVJHcHd0NllvN1J2MDdwV3h0cTlaUTJwU2ZFWE5FWjFnekdEd2NDZGovMmJUOTU4bHRqbzdjeWY5UzdYMy8zWUJWMzdiSm5wS1N5ZS83bjk4N0dEK3dENDVyOXZsT2xYV1h0MTc2VWlWcXYxb3M3bTZ0QzJEZEV4Unk1Wk1IYWE4UkxOVUJNUkVSRzUxQncrR09zL2JGaU4raWZHeDVjTHhnWmRjNDM5NS9kZWVZV0dBUUZNbURLbHdsK01jN096c2Rsc0ZRWXlaODlHMnJCcUZTM2F0R0h2enAwTUhqbVM1UXNYTW1mR0RFYU1Idy9BNUx2dW9sbXJWcFhXdW5iRkNwYi84a3VadGxWTGwxWjVqMTE2OWFKajE2NDA4UFVsTXoyOTJrczJkT3JSZzA0OWVsVFo3MnovZXZoaCs3S0FGNHVlMFovaWpoemhxNWt6Y2Zmd1lOemt5V3hhczZaYTV3RjA3MXV5bDRIQllPRE92Lys5M0RLTloydlZ2ajFQdlB3eXZuNStGUjV2MnJJbER6ejk5Q1ZiRWtSRVJFUkU1SEoyUFA0RVVZMXFkM203Nml3cGVMYlhuN2k5eHFHYW03c0hkejc2TXU4Ky93Q2JWeStoWmZzdWRPbzFzTWJYcmt4K1hpNjdOcTIyZnphYml3SEt0SjJyL1lLQ01Zc0ZnK0hpTFEzZktES0MrSVNVaXphK2lJaUlpS054K0dDc05pWEZ4NU53N0JnakowekFZRENVekR3cUxNVE56YzNlSnowMUZZQ0dBUUhsemplZk1Sc3BKanFhNUlRRUJnd2Z6dDZkTzJuZzQ4T1lHMjVnN2ZMbEZPVG5BMUJRVUVCZVRrNmw5UlFWRnBack8zdlByU2VuVGlVd09KakhYbnl4WEYvL3dFRFNVMUxJT25teXdobEJ0YVd3b0lEQTRPQ0xOdjZaSE8wWldjeG1OcTFadzdIRGh6bDI2QkFBaDJOaThQRDBwUGZBa2kraDg3LzRvdEw2em5ZNkdJTS85eTQ3MytWSTNkemRlZUdkZHhTS2lZaUlpSWhVVTF4aUNrTUdkYTdyTXM2Ym00Y25VeDc0Qis4K040MEZYM3hJcXc3ZGNQZXNmT241bWdpTmJNSXJuL3hrLzN4Nkw3RXoyODdWWGwwTHZ2aVF2Snl5eS9SYkxHWnlzN1A0NnFQWHl2Vy9zWXI5eWFxalVVUTRLMWJXYkZVV0VSRVJFYW1jZ3JGYXRHSFZLbHhjWGVuV3R5OFdpNFYzWG5xSjhFYU51T0gyMisxOTRvOGRBeUEwUEx6YytVV0ZoWGg0ZW1LejJmanR4eDlwR0JCQWs1WXQ3Y2V2N05hTjlwMDdreFJmOG1aZVRRS044eEVZSEV4TWREUXBTVWtYTFJnckxDakFhclhhOThzQ3lNck01TGNGQzZwMWZuWldGdDkrOWxtVi9VNHZ0K2h3ejhoZzRLZTVjL0h4ODZOUmt5WmtwS1hSczM5L3h0NTRZNWxBcXUvZ3dZeWVOS25TNi96ODdiZXNXYjY4d21NRGhnK3ZVYzB4ZS9lU2VQdzRQcFhNSWhNUkVSRVJrWW9sSktVUkVSNVcxMlZja0xCR1RlazFlQlJybGl6Z3QrOW5NM2JLZmRVKzk5ZDVuOXBuZkNVY1BRakF6MS8vMTM1ODlOL3V0djhjMWFJTlZxdWwzQmlWdFZmWDdzMXJ5RHFaVnE2OXFMQ0FiZXRXbEd1dmpXQXNJanlNaEtUeTF4UVJFUkdSOCtQd3dkajV6blk1VzM1ZUh0czJiS0JyNzk3MmtDZThVU04yYnQ3TXNERmo3TE9QRHNmRUFCRFZ2SG1aODIwMkcrYmlZbHhjWGNuTnlTRWhMbzdSa3laeDlsd2FrOG1FZjJBZ045OTdMMUhObXVIbDdRM0ErcFVyK1dudVhGNzU4RU43NEpHV2tzS0p4TVR6dnFmd1JvMEFpSStMbzJYYnRoWDIrZm5iYjg5Ny9INURoOXJ2Nzh4Z0xEOHZqNjNyMTFkcmpJS0NnbXIxblhUcnJRNzVqRXdtRS8rWVBoM1AwaHAyYnRtQ203dDdyYzdTT3Ixc1pIWHMyN1dMVlV1WDR1ZnZ6KzBQUEZCck5ZaUlpSWlJT0lMY3ZIeTh2V3RuaHRWcGowMnAyZllDWnl2SXo4UFoyYVhNa3ZOVnljd29XYVZqL2ZLRjlCcytEditnMEdxZHQvcTNIeWdxTENqVDlzZWlQL2RvSHYyM3UxbTVhSjc5YzBTVGxtVStWOVR1NmRXQWJ2My9mTm52N0QrUDFLUjRlNXVUa3pPdmZWcDJLWHlBeDI4ZVRrQklPRTlPbjJWdk81L2xKaXZUd051YjNOejhXaGxMUkVSRVJCU01NWExDaEJyMTM3RjVjN2s5eGdEV0xGK091YmlZL2tPSDJ0djZEUjdNOW8wYldibDRNZU52dW9taXdrSU9SRWZqNWUxTm95Wk55cHhmVkZpSXpXYkR4Y1VGTDI5dnV2YnVUZmQrL2NvdHczY3lQUjF6Y1RGQklTSGs1K2FTbjVzTFFGSkNBdTZlbnFTZE9GR21mMUJJQ0tuSnlRU0doTlRvUGdHaW1qVUQ0RWhNREl3WVlXKzNtTTBZakVhTVJtT2xzNGlxbzFPUEhwaE1KZ0RjUFQzdDdTRmhZZVdXRTZ6SXVaWVlySWlqUHFQVG9kaTVyRm0rL0lLZUpaVDgrU3hidUpEK3c0Ylp3OEF6SGRpemh6a3padUR0NDhQZGp6eHlVWmZuRkJFUkVSSDVxN0xaYkZpdE5pd1dDeGFMRGJQVmpNVml4V0t4WWpaYlN0cXQxcEwvekJiN01ZdkZTblpPUGg2MXZEOXo5NnV1cnZFNXV6YXZwaUN2NUh2T3pvMS84TXZjL3pGOC9CVDZETDIyeW5NdFpqT3hlN2FWL0d3eHMzVEJuR3J2NzNWNitjT1RhU2Y0OThOVGdQSjdwQzM4ZW1hMTd3TWdNRFNpVERBV0dCcGgvemsxS1I2VGt4TU5BMHUrcXprNXVaUTczMmF6WWJQWmNISnlydEYxYThMRDNaMjgvUExMOEl1SWlJakkrWEg0WUt6L3NKcTlIWmNZSDE4dUdFdUlpK09QSlV2bzBxc1hmdjcrUU1sTUpoYzNOeG9HQkxCMXd3YUdqeDNMcmkxYktDNHFvbnVmUHVWbTdKemVhOHJWMVJXQThUZmRoTkZZZnZQZXIyYk9KTzdJa1VycmUvUDU1eXRzcjA3UWRKck5aaU0vTDQrQW9DQWFCZ1J3T0NhR2d2eDgzRXEvZ0IwOWRJaXZQL21FS2ZmZVc2TnhLM0p3LzM0QVBMMXE5NjNIc3pueU00cHEyclRLOFRyMzdNbWdNNEsxczYzNDlWZTJiZGh3empGMmJ0bkNxcVZMMmJ4MkxkZis3VzljMmEyYi9kaUI2R2htZi93eG5sNWUzUDNJSXhYdTN5WWlJaUlpOGxkU1hHd21yNkNRdkx3Qzhnc0t5YzBySUMrL2dQejhRbnQ3WGtFaCtYa2xuM1B6OHNrdktDUXZyNUM4Z3RKKytRVVVGaFZqc1phRVlDVmhtUFc4YXpJWXdNUGRvK3FPTlREcHprZHFmRTU0VkROeXMwdjIyVHArK0FCNU9hY29MaTZxMXJrSGRtK2hzQ0NmWnEwNmtIWWlrVzNyVmpCMDdFM1ZualVHRUwzdDNLdUdCSVpHbEptOVZabUtac3VkZWQ1alU0YlJNRERrbkdNVkY1VjhUM1J5TGgrYTFSWjNEM2V5Yy9NWU9QNmhpM1lORVJFUkVVZmk4TUZZYlpqMytlY1VGeFZ4Nk1BQlhuMzZhWEt6c3lrdUxpN1RaL1d5Wld6ZnNBR2owVWlmd1lQTGpWRlFVTEljaEt1YkcwQ0ZnUXZBL1UrVlg1OTh5WTgvc256UklobzFhVUp1Ymk3M1BmNDRYZzBhbkxObXE5Vksxc21UUU1uU2hiLzkrQ05wSjA2UWxwSkM2b2tUTkduZW5Ec2Vlb2dPWGJ1eWN2Rml0cXhiUjkvU3V0TlRVOGsrZFFvWGx3di94VC9uVk1tWHFZcG1HTlVtUGFOejgvRDBQT2VNTlk4elp2UlZwbHVmUHZnSEJqTHY4OC81K3BOUDJMMTFLK051dkpIalI0OHlaOFlNdkJvMDRPNUhIc0UvTUxCYU5ZbUlpSWlJMUtiaVlqT1pwM0k0bVpuTnlheHNNck55T0hrcW04ek0wMjA1bk16S0ppc3JoOHhUMlJTYnozOGZxc3VCaTB2Sjk1cVV4T01FaFVYVzZOelRNOE1LOHZQWXUyTWpBQzNiZGFuV3VSdFhMZ2FnYys5QjVPWGw4TXMzbjdCaTRWd20zdjczYWw5LzkrWTE5cDlYTGY2ZXBsZTBKNkpKQzN0YlFWNHU2MWNzclBaNEYrTDAwbzR1cm00WDlUb0dnNDJPYlZ0VTNiRVc3TmdUZTBtdUl5SWlJbEpYSEQ0WU01OFZqbFRGWmkzL2RsK2ZRWVBZdEdZTlByNitOUEQxeGNmWEYyOGZIN3g5ZlBEdzhPRFhIMzVnNStiTlpKNDhTYytycnFvd0dJZzdmQmdBYngrZmF0ZGl0VnBadG5BaHl4Y3RvblBQbm95ZlBKbVAzbnlURDZkUDU2YXBVd21MTFB2bDV0Y2ZmaUR1OEdFeU16TEl6TWpBV25vdk9kblpyRmkwQ0tQUlNNT0FBSnExYkVuckRoMEE2Tm0vUDZ1WExXUEZyNy9TcVh0M1BMMjlTVTVJd09Ua1JOQjVMUDFYMlgzWGRCbkI1Tko5dVF5VmhGTm4wek82TkpxMmJNbkR6ejNIVDNQbnNubnRXdnRNTmg4L1A2WSsrcWg5dHA2SWlJaUlTRzBwTGphVG5KckJpWlFNa2xJeVNNL0lLZzI1VHYwWmdHVm1rNXRYVVBWZ2w0aVRreEdUMFlUSmFNVEp5UW1UeVlESlpNSmtNcGI4cjlHSXlXakVlUHF6eVlqSlpDRDJVRHg1K1hrMHFJVVhDNXUxN2tEQ3NZTjgrUElqTkczZG9jWkxBUllWRlhJMEpwcWNVNWxFTm1sSldLT3FWNnJJT3BuR3ZwMGJjWEoyb1gyM3ZoaU5KcGIvK0JWYlZpOWgyTmliOEdsWTljb1M2U2xKSEQ2d0d3OHZiL0p5c2xtMzdDZFcvUFExMDU1L2w0RGdNQUN5czA0eS85UDNhblEvNXlzM3ArUmxUemYzcWw4bVBGLzVlZmw0ZVhqeTlvdlRMdG8xenZUNTNNVjhOdmZYUzNJdEVSRVJrYnJnOE1IWXM5TXUvQmZMYm4zNjBLMVBuMHFQZCtuVmkyOW16Y0xYejQrcng0NEZTZ0tRNVBoNDNOemRLUzR1NXNDZVBRQzBhdCsreXV1Wmk0dlp0WFVydnk5ZVRFcFNFbGQyNjhaMVU2WmdjbkxpamdjZlpOYjc3L1ArSzYvUXZWOC9lZzhjU0hCb3laSVV1ZG5aSEltTnhjZlhsMlpYWElGL1VCQ0J3Y0VFQkFmYmwrUTdleGFVbjc4Ly9ZWU1ZZVhpeFh6eTdydU11ZjU2OXU3Y1NYaWpSdFhhWE5scXRYSmd6eDQ4dkx4d2QzZkgxYzBOSjJkbnpHWXplM2ZzWU1QcTFiaDdlTkM0ZWZOempqUHJ2ZmVJajR2RHhjVUZrOGxFWmtZR0FBRkJRVlhXQUk3OWpMSlBuY0xEdzRNVFNVa0FHRXYzZFR0VGJld3hkcHFMcXl2WDNYd3pyZHEzNTd2WnM3RmFyUVNGaHRwbjJvbUlpSWlJMUlUWmJDVWxMWVBrMUF5U1V6SklQcEZPVWtvR3lhbnBKSi9JSUMwajY2SmMxOVhGR1E5M1Z6emNYWEYzZDhmZDNSVVBOMWM4UE54Sy85Y1ZEemUza25aM1Z6emMzWEF2MSs2R202dkxuNEdYeVlqeHJDWGJhK0tHcWY4aUx6Ky9Wb0t4cTYrN2xZTDhYUFpzWGNldVRhdHJmTDdCWU1EZDA1dE92UWN4K205M1YrdWNsYi9NdzJxeDBMbjNJRHk4U2xiUTZEMWtEQ3QrL29ZbFAzekJ4RHNlcm5LTWpTdC94ZG5GbGVhdHIyVFg1dFhjOXZBTHZQZXZCL25mVy8vZ3dYK1ZoR0VYc3BSaVRXVmxwQUhnNFhYeFZrSEp5OC9IdzkzMW9vMHZJaUlpNG1nY1BoZ2JPV0ZDamZydjJMeTUzQjVqNTJLejJWaXpmRGxPenM3Y2VOZGR1SHVVckFmdjV1YkdnZWhvYkRZYlVMSlUzZEF4WTJqUnVuV2xZeVVuSkxEa3A1K0kzYmVQb3NKQ2ZQejh1UDYyMitqY3M2ZTlqNmVYRi9jKzloaUxGeXhnN1lvVmJQampEd0tDZ25qdzJXY1plZDExWEh2RERUalhjQW5FNGRkZVMycHlNdEU3ZHZEeG0yOENKYk9VcXNOb05ESnY5bXh5czdNclBYN3REVGZnVkVYSUZoZ1N3b0hvYUhMUE9DK3FhZE1hUDcrSzFQZG5OT3U5OTBnOGZ0emV0MUdUSnVYT2I5YXFGUjI2Vkw3MHlhNnRXemxVdWg5Y2RiWHIxSW1JeG8zNWV1Wk1EdXpad3pzdnZzaTBwNSttZ2E5dmpjWVJFUkVSa2ZvdlA3K0l1SVJranNZbmszd2lnNlFUNlNTbHBuTWlKWVBVdEV5c3BiK1RYd2huWnljYStucmo2K09GYndOdi9IeTg4ZlB4d3JlMHJhRlA2VEVmYjN3YWVPSHNWUDZGc3JybTZlRk9kbllPSWRWOFFmQmNYRnpkbUhUbm8weTY4OUVhblplVmtZYlJaTVRicDJHTnpzdk95bURENzRzQTZEZDhuTDM5cWhFVFdMdjBSemF2K28xK1Y0OG5KRHlxMGpFS0MvSlp2M3doYlRyMXdHZ3NlVDdCNFZHTXUza2E2MWNzdEs4SVUxeFV5S0Y5TzJ0VVgzV2NLMGpidk9vM05xLzZyZEp6dWw5MTlYbnQ1d1p3S2pzYlQwLzM4enBYUkVSRVJNcHoyR0RNMDhzTFAzOS8rZytyMlJ0aVdabVo1T1htVnQyeGxNRmc0T2I3N2lNcFBwNm9aczNzN1FOSGpHRGdpQkZZTEJhdzJhbzErNnBoUUFEeFI0L1N1Rmt6T3Zmc1NZY3VYU284ejhuWm1WRVRKOUtqZjM5V0wxMkt3V2k4b05rNlJxT1JLZmZjdzliMTY5bTNheGNCUVVIMEd6S2sydWVQbmppUmsrbnBwUnROVzdCYUxCaE5Kbng4ZmJtaVhUc2FCbFM5WE1ib1NaTVlQV2tTTnBzTm04Mkd3V0RBY0FGdldwNnB2aitqN24zN0VuZmtDQ2FUaWFabkxNRjRXbUJ3TUMxYXRUcG4ySm1mbTh1cDB2M09hc0xYejQrcGp6M0dvdm56TVJpTkNzVkVSRVJFSEp3OUFEdWV6Tkc0Wkk0Y1QrSllmRExKS1JublBhYVRrNUhnQUQ5Q2d2d0pDZkluTU1DWGhyNE44UFB4d3MrblFVblk1ZXVGaDV0cnJYMkhxQ3Zob1FIRUp5VFNvbG5WeXhaZUxDODlkQ00rZmdIODg3MnZhblRlejEvOWwrS2lRdHAxN1VONDFKOHJobmg2KzNEVk5kZXg1UHN2K09Hejk3bm5tVGNxZlU2cmYvdUIvTHdjdXZZYnhyYTFmNjU0MGJYZlVEcjNIbVJmSFNNelBaV1BYbm44UE83dTNEcjNIbFN1YmYrdUxlU1ZMcWZZdG5NdlhOMHFEckFhdDJoejN0ZU5UMGdrUExUcTc4MGlJaUlpVWowR2MrN2hDMy8xVGk2WjA2R1EvSFhwR1ltSWlJaUlvNnZOQU14a01oSWMySkRnUUQ5Q2d4b1NIT1JQYUxBL0lZRU5DUWxxaUw5ZmczTExqZGRYbjh6NUdUZXZZRzY1OGZyek9qODJlanZmZi83K0JkV1FtaFNQMFdUQ1B5aTAzTEhLbGkrTWpkN09qTmVleEdSeTRwRlhQaVk0ckZHWjQwV0ZCYnoreE8xa1phUXg4ZmEvMDJQZ05lWEd5TTNPNHBWSGJzYXJnUzlQdnZFcDM4eVl6cloxSzNqeml5VmwrajAyWlJoK0FjSGMvT0EvU3hwc050NTkvZ0hhZHU3TmtMRTNsdW43N25QVHpybnM0bU5UaHAzemVGNU9OaTgrY0FNV2l4bWJ6Y2JZS2ZmUmQ5allDdnRlaU0rKy9JYWl2RlR1bUR5cTFzZXV5T2s5eG43Ly90MUxjajBSRVJHUlM4MWhaNHhkcmhTNC9QWHBHWW1JaUlpSUk4bk5MeUQyMEhIMnhoNWpmK3d4WWcvSDF6Z0FjM0Z4cGxGNE1GRVJ3VVNFQlJJYTdFOW9vRC9CUVEwSmFPaUR5ZVFZd1ZkVklpT0MyYkxyZU5VZEsxRllrRTlxVXZ3RjEyRzFXS285VHM2cFRMNysrSFVBQm95Y1dDNFVnNUpsSGNkTXZvY3Yzbitabjc2YVFkTldIUWdNalNqWHgyZ3lNV0RreEhNR29hL05Xb2pCWUxTdjNGR1FWN0xpUzFCb0JKRk5XbGJZdHlwRmhRVWMycmVUL2J1Mk1HajA5Zmo0bGN6ZVdyVjRQbVp6TVYzN0R1WGd2aDJzWERTUG5nT3Z3Y201Wmt2alZ5WHVlRHhkTzBUVzZwZ2lJaUlpamt6Qm1JaUlpSWlJaUZSTHNkbkNrV09KN0l1TlkzOXBFSFlzNFlSOVg5NnF1TG80MHlnaWhNWVJ3VFJ1RkVyanlCQ2lJa0lJRFc3b01MTytMa1NibG8zNTlKc2xWWGVzUkxzdXZjdk5zTnF4WVNYeFIyTVplZjJkMVhySjc3RXB3NnE5bEtMRmJHYk9CLy9tVkdZR0lSR05HVHAyY3FWOU8zYnZ6N2JPdllqZXRwN1AzM3VSYWMrOWc1dTdoLzI0czRzclYwKzRoUjVYamFqdy9NMnJsM0F5OVVTNTlyemNrdjJ1RStJT3NlVDdMeXE5L3JEeFUvNnMyMkltN21ESkhzc1pLY244ODU3eFdNeG1BTHIxSzduLzFLUjRWaTc2RG9QQndJQlJrd2dLaTJUUnQ3Tll1dUJMUmt5ODdSeC9LalczSzNvdnQxeFh2WDIrUlVSRVJLUnFDc1pFUkVSRVJFU2tISnZOUmtKU0d2c1BIbU4vYkJ6N1lvOFJleVNlNG1KemxlZTZ1YmtTRlJGRTQ4aFFvaUpEYUJ3UlFsUkVNQ0hCL2hpMXdzSjVpd2dOeEdvdUppRXhpZkN3OGtzWjFwVFZZbUhaZ2k5SlRqaEdTbUljays5N3B0STlzbW84dHRYS2x4Kyt5c0c5TzNGMWMrZVdoNTZyY2liVnhEc2VKdTdRZnBMamovTFpPLy9penNkZUxuTk9uNkhYVm5ydWxsVkxPTFIvVjZYSFkzWnZKV2IzMWtxUER4cy9oWXpVWkw3Ly9IME83OTlOVVdFQlVCS1NCWVZGY2tYN3JselJ2aXNoa1kwcExNaG45dnN2WVM0dW9zK1FNWVNFUitIbkg4U2FKUXY0ZmVGY21selJqbFlkdXAzelhxc3JQaUVSbTlXc1BjWkVSRVJFYXBHQ01SRVJFUkVSRWNGcXRYTG9hQUxiZHNleWZYY3NldzhjSlRzM3I4cnpYRnljYWRFMG5OWXRHdE9xZVJTdG1qY2lORVFCMk1WZ01Cam8zS0VsVzNmc3FwVmd6R2d5Y2MremIvTGYxNTlpNy9hTmZQRHlJOXo1Mkw5cDROdndnc1kxRnhmeDVZZXZzWHZMR293bUV6ZE5lNWJBa0lncXovTnE0TXVVYWYvZzQ5ZWU0T0RlSGZ4Myt0UGM5dmNYY1BmMHF2TGNlNTk5czF4YmVrb2k3LzNySVh6OC9Nbk1TTVBGMVkwN0gvODNJZUZSRlk3aDZlMURiUFIyakVZVHJUdDJwL1dWUFdqVHFRZSsva0gyUHNWRmhjejZ2K2RJT242RWtQQW9SdDV3SndDdWJ1Nk11MlVhbjcvN0lyUGZlNG5iSG42QkZtMDdWVmwzVmJidDNFWG5EaTIxWkwrSWlJaElMYnBzZzdIUDV5NnU2eEpFNURMaDd1NUsyNVpOYUgxRmxQNkJSa1JFUktTVXpXYmpXUHdKdHUyS1ljZWVnK3pZRTF0bEVHWTBHR2pjS0pSV3pSdlJxa1VVclZzMG9uRmtHRTVPV2dieFV1blZ0UzBMbDY5aHpEWERhMlU4TDI4ZjduM21EV1pPZjRhNFEvdjVac1owN243eXRRcjdubDVPa0hQOFNwMlZrY2JzOTEvbTJNRzlHQXdHYnJqN2NWcDM3Rjd0ZXBxMmFzL0VPeDdtMjVsdmNYai9idDU2ZGlvVDczaVlLOXAzcmNsdEViTjdLM00vZVF1THhjeE45eitMdWJpSWoxOTdndis4K0hkR1huOEhQUWVPTEJjMnVicTVjOSt6YnhIV3FDbk9McTdseGp5Vm1jR24vL2NjeDQvRTBNQzNJYmM5OGlJdXJtNzI0KzI3OXFYZjFlTlp2Zmg3UG5ueldVWmRmeWQ5aDQrN29GRHI5MVZyR1RPMHkzbWZMeUlpSWlMbFhiYkIyR2R6ZjYzckVrVGtNdE9zY1RoUFB6aVpabzNENjdvVUVSRVJrVXZPWnJPUm1Kek90dDB4Yk44VHk0N2RNWnpNeWpubk9hSEIvclJxVVRJTHJIWHpSclJvR29HYlcvbkFRQzZkWGwzYjh0YkhjMGxMenlEQS84Sm1kcDNtN3VIRjFLZGU1OXRQL285UnBUT2dDZ3Z5S2NqTHhjM0RFeGRYTnl6bVl0WXZYd2hRNlhLTCszZHQ1c3NQWHlVL053Y25KMmNtMy84MDdidjJyWEU5M2ZvTncxeGN6UGVmdlVkbWVpb3pwei9EK0ZzZm9QZmcwZWM4ejJxeHNHL0hSdGF2K0lYOXV6Ymo2eC9FdlUrL1FWQllKQUIvZi9FRHZ2endOZVovK2g1cmwveElqNEhYMExISFZXVm15RVUxYjEzaDJQdDJiR1R1ekxmSU9aV0pyMzhRZHoveEt2NUI1V2Z0amJseEtublpXV3hkdTV3ZnYveVk3UnQrWjhURTI4OXI5bGhxZWpxeGh3N1M2K21iYTN5dWlJaUlpRlR1c2czR2Z2LyszYm91UVVRdUExYWJqYVFUR2NRZVBzNmM3NVp3enhOdjh0QmRFeGsxdEhkZGx5WWlJaUp5MFdXZXltSGp0cjFzM3hYTDlqMHhwS1JsbnJOL1JGZ2duZHExb0ZPN0ZselpyZ1YrdnQ2WHFGS3BMaGNYWndiMHZwSWxLMVp5NDhUeHRUYXVxNXM3VTZZOWEvK2NscHpBMi8rOHI4SytsZTJmRlJRYWljbG9vb0dmUDFPbVBVdVRsdTNPdTU1ZWcwYmk0eGZBTi8rZFRuQjRGRDBHaktpMDc3R0RlMW0yNENzT0g5aE5ZVUUremk2dVhEVmlBa1BIM29TYmg2ZTlYOFBBRU83L3gxdHNXTG1JNVQ5OXpZOXpQdUxIT1I4UkVCekdReS84cDlJbEczLzg4bU5XTC80ZWdLam1iYmpsb2VjcVhXN1NZREJ3dzlRbmFPRHJ6KysvZkV2Y29RUDgvTlVNN24zMlRkdzlxbDRTOGt4TGxxL2txbDVYNHV4ODJmN1RqWWlJaU1oZmtuNjdFcEY2eldnd0VCN2lUM2lJUDMyNnQrZURXZk41ZCtZODJyUnNUTk9vc0xvdVQwUkVSS1RXeFNXbXNHN3pidFp0MmtQMC9pTlliYlpLK3dZSCt0R3BYVXM2ZFNnSnd3TDlmUzlocFhLK1JnM3R6WE52Zk03MTQ2L0ZaREpkbEdzRWh6ZkNQeWdNbTgwS3BYK0hYTjA5YWRXeEc4UEhUNm53bklhQklkejJ5SXY0QjRYaTFlREMveTYxNmRTRHgxNmRpZEZveEdTcS9KOHZnc09paUQ5NmtORElKblRzM3A4dWZZZmc0ZFdnd3I1R2s0bmVnMGZUNDZvUjdONnlsbDJiVnVFWEdIek9mY3l1N0hFVkcxYjh3bFVqSmpCczNCU01WZnlaR3d3R1J0NXdKMDFidFdmMWtnWGNkTi9UTlE3RnpCWUxQL3o4Q3k4OWNXdU56aE1SRVJHUnFobk11WWNyLzVZa0lsTFBGSnN0M1B2RVd3RDg5NjNIdGVlWWlJaUlYUGFzVml0N0R4eGo3YWJkck51OG03akVsRXI3K3ZzMTRNcDJMZWpVdmlRSUN3MzJ2NkQ5ajZUdVBQSGl4d3dhT0pTUnc0ZlVkU2wvQ1ZhTHBjckE2a0xrNVdUajRYWHBabEQrOHR0U2ZsKzVqTmYvZWM4bHUrWnBuODlkekdkemY5VktQU0lpSWxKdmFjYVlpRGdVWnljVE4wMFl5Z3R2ZmNiK21LTzB1YUpKWFpja0lpSWlVbU1GQllWczJYbUF0WnYyc0g3TEhyS3ljeXZzNSt4a29uT0hLK2pacFEyZE83UWtNaXhJUVZnOU1XWGlNS1ovT0k4UlF3ZGhOQnJydXB3NmR6RkRNZUNTaG1KV3E1VXZ2NTNQay9kTnVtVFhGQkVSRVhFa0NzWkV4T0cwYUZxeStmYWVBd3JHUkVSRTVQS1JWMURJNnZVN1dibHVPMXQzeFZCY2JLNndYd052VDNwMWJVdWZidTNwY3VVVmVMaTVYdUpLNVZKbzM3b3A0Y0crekZ2d0U5ZVBIMXZYNVVndG12ZkRUNFFIKzlLdXRiNnJpSWlJaUZ3TUNzWkV4T0dFaHZnRGtKOWZXTWVWaUlpSWlKeWIyV3hseTg3OUxQMWpNMnMzN2Fhd3FMakNmcEZoUWZUcDFwN2UzZHZSOW9yR21rSGtJQjY0WXdMM1AvME9nNi9xVDRCL3c3b3VSMnBCV25vNmMrYk80NFBYSHE3clVrUkVSRVRxTFFWakl1Snd0SytZaUlpSS9KWFpiRGIyeDhheGROVm1WcXplVnVFeWlVYURnYmF0bXRDN2V6dDZkMnRQbzdDZ09xaFU2bHA0YUFCanIrN0QyeDk4ekwrZmU2YXV5NUZhOFBZSE14ZzNvaS9ocFMvemlZaUlpRWp0VXpBbUlpSWlJaUx5RnhDZm1NcnkxVnRaK3NjbUVwTFRLK3pUdm5WVGh2VHZRdjllVitMYndPc1NWeWgvUlpNbkRPWCtwOS9oaDRXTEdEZnFtcm91Unk3QUR6Ly9Rbkp5QXY5OGFHSmRseUlpSWlKU3J5a1lFeEVSRVJFUnFTTzVlUVVzL1gvMjdqczZxbW9MNFBCdkpqUHB2VGRxNkFrbFNPKzlTSkdBRkVXa1dGQkJFZVFwWVBmWlFIbFdWRVFCUVpFaVBSVHB2VW1IZ0lRZVVnanBkWkpNZTM4a0RJUk1Ra2dDUTluZldxN2tubnZ1dVh1U0VQRHUyZnRzLzRjTjIvL2hkT1JsczNPcUJQclNwWDBUdXJSOURGOXZhWmNuQ2xPclZidy9jU1N2VHZxS2tMcDFxQmxVM2RJaGlUSTRlLzRDYytjdjRMdlB4Nk5XeTZNYUlZUVFRb2k3U2Y2MUpZUVFRZ2doaEJEMzJJWExzYXhZdDR1Tk93NlNrMU4wMzFNUE4yYzZ0MzJNcnUyYkVGUTFBSVcwZ2hZbENQRDE0UFhSQTVueTRTZjg4TDlwZUhsS0c3NEhTVUppRXBNLytKalhSdytVRm9vUE9JUEJRRnBLQ281T1RxaXRyYzJlVnlnVWQvdzczV0F3WU5EclVhblZ4YzdKMFdpd3NySXllMThoaEJCQ0ZDYUpNU0dFZUFnWWpVYWk0eEk0RlhtSks5SHhSTVZlSXlZdWtheHNEZG5adVdoeWM5RHBPOTBEZlFBQUlBQkpSRUZVREpZT1U5eEhWQ29sZGphMjJOdmI0R0J2UjRDZko1WDl2YWtVNkVPOVdsVUo5UE9TaDdCQ0NGSEJ0RG85Ty9ZZVk4WDZIWnc4ZmJISWVYdGJHOXExYkVTWDlrMElEYW1CVXFtMFFKVGlRZFd1WlVPdUppVHp4cFQzbURGOUtrNU8wbXJ6UVpDUmtjbUVLZTh4b0ZjYjJyVnNhT2x3SGhpL3o1eEpqa2JEODYrL2J1bFFDc2xJUytQektWTjRadlJvNmpkdVhPaWNUcXZsN2JGakNSczZsQmJ0MnBuRzN4bzltajZEQnRHbWMrZGkxLzE3eFFxMi9mMDNVMmZPTEhiT3gyKytTVWhvS0VOR2pTci9DeEZDQ0NFZWNwSVlFMEtJQjFSZW5wYTlCeVBZZXpDQ3c4Y2pVVmlwYUJCY2p5cVZLOUdsVTJNQ0EveHhjbkxFM3M0T2V6dDdWQ29yUzRjczdpTTZuWjVzVFRiWkdnMFpHWmxFeDhRU0ZSM0R3ZU5YbVAzbjN4Z05PaHJYcjBYTEpzRzBiQktNdFhYeDcwNFZRZ2hSc3ZpRUZOWnMzRVA0eGoya3BHVVdPVisvYm5XZTZOR0dOczBiWUNPL2IwVTVET3Jia2VTVWRONTQrMzJtZi9LaEpNZnVjeGtabWJ6eDl2dTBESzNGb0w0ZExSM09mVVdibDhlWmlBaENRa1BObmo5OTRnUTZyUmFEd1hCZnY0a2dPeXVMbUtnb0FBeDZQUUFKVjY5eTl2VHBRdk1TNHVNTGpkV29VK2ZPMzZSbU5KWXZXQ0dFRU9JUklva3hJWVI0d0VTZXYwTDR4ajFzMjNPVTJqVnIwcUZ0RzBZOCt4d0IvbjZXRGswOFFGUXFLNXlkbkhCMmNzTFgyN3ZJZmlReHNYRWNPbnFjOE0yNytOL014YlJ2MlpEZVhWdFJLNmlTaFNJV1FvZ0hpOEZvNU1qeFNGYXMzOFdlQXljdzNQTEEwdGJXaHE3dG12QkVqOVlFVlEyd1VKVGlZZlRpczMyWk5XODFyN3p4RnYvNzlDTnBxM2lmU2toTVlzS1U5MmdaV29zWG51MWo2WER1SzlxOFBENTg0dzIwZVhuRlZraTE2dEFCblU1M1h5ZkZBSzdGeGJGazd0eENZNGYyN3VYRW9VT0Z4bzRlT01EcFk4ZE14NU0rKyt6TzJ5MUtZa3dJSVlRb05VbU1DU0hFQStMRTZRdk1YN0tCcU5oRXd2cjA0cmVaTCtMcDRXN3BzTVJES3NEZmp3Qi9QL28rM3AyRXBDUTJiTjdHZTEvOFJwVUFUNTU1c2h2MTYxYS8vU0pDQ1BFSTB1c05iTmw5bUFWL2JlUlM5TlVpNXlzSCtQQkVqelowNzlnTUIzdGJDMFFvSG5aS2hZTFJ3L3ZpNXJhVmw4Zi9oODgrZUtmSUcyQ0VaWjA5ZjRISkgzek1rNzNhTXJCdkIwdUhjOTh4R28xbzgvSktuTlByeVNmdlVUVGxVN1ZHRGFaTW5RcmNhS1hZSXl5c1NDdkZybjM2bE5oSzBaeGJLODhNZWowSjhmSHMyYnExeU54V0hhVWlVUWdoaExpWkpNYUVFT0krRnhPWHlIZS9MaVVtUHBXaGc1NmtSNWVPV0ZsSlcwUng3M2g1ZURCMDBBQ0dET2pIK2sxYm1mYkRFZ0o4WEhuMXVRRUUrSGxhT2p3aGhMZ3Y1T1ZwV2I5MVB3dFhiQ0V1UHFuUU9hVlNTWnZtOWVuWG95Mk5RbXJJSG83aW5oalV0eU8rWHU2OE1ma2RSZzRiU2xpZlhwWU9TUURMVnExaDd1OExHRDk2b093cDloQjU5N1hYeU12Tk5SMy9mbE9sbTZucVRhSEEyc2FteVAvTG1SdTc3a0prSkFDcHljbUZqZ0dTRXhOWnVYQmhvZm5SbHk0UmZlbFNrWFVrTVNhRUVFSVVwdEJsWFpCYWF5SEVJNmRqLzNHTUdOeVQ0WU43V0RxVVltbTFPdjVZdXBFVjYzZnp6SkNCRE96WDk3NXZGU0llRFFhRGdTVXJWdkg3d2lYMDY5R2FvUU82b2xiTGUyMkVFSSttN0p4Y1Z2KzltOFVydDVLY21sN29uSXVUQS8xNnRxVlh0NVo0dWJ0YUtFTHhxSXVKUytURDZYUHg5UTFnL0pqUmVIcElhMFZMU0V4SzRxc1pNN2w2TlliM0o0NGt3UGYrL1Q3OHRtZzljeGV0WSt1eWIrNzV2ZDhhUGJyWWN6ZTNWYncrNzcvZmZvdTFqWTNaOGNQNzk3Tno0MGFTRXhQeDlQR2greE5QRUJJYWlrNnJaY1BxMVJ6WnY1K3NqQXc4dkwzcDJLTUhqVnUwTUh2ZmEzRnhiRnF6aG5QLy9rdXVSb09icHllTlc3U2dmZGV1V0tueS93MTg3T0JCREhvOUVVZVBjdUx3WVZwMzZrU2xxbFVCOFBMMTVidFBQeTMxMThEYzY3eVZVcW5rc3g5L05CMGJqVVltdmZRU1RWdTM1c2xubnpXTnIvanpUL1p1MjFac1Mwb2hoQkRpVVNWUHNZUVE0ajRVRTVmSUIxL093ZCt2RW5OKy9FNWFKb3I3aWxLcFpIRC9mblJ1MzQ2dlp2ekVtTWxmMy9jUGVJUVFvcUtsWjJheGZNMU9sb1p2SnlNcnU5QTVMdzlYQmovUmlWNWRXbUJyYTFQTUNrTGNHd0YrbnN6NDdIVVdMTnZFeUpkZjQ1bkJBeGtZSm0rNHVsY01CZ05MbHEvaTkwVkxDT3ZaaG5mSERaUTNGSldnVm5Bd1JvUEIxQ0t3Vm5Cd21kYlp1bTRkdTdac0liQktGYlJhTGRmaTR2aDk1a3llR3plT25SczNjajR5a3NyVnFxRlNxYmdXRjhlaU9YT3dzN2VuYm9NR2hkYUpQSFdLZVQvOGdGYXJ4Y2ZQRHg4L1A2SXZYK2J2RlN1NGZPNGNJOGFPUmFGUTBMQkpFd0FPN3RrRFFMV2FOYW5mdURFQTBaY3ZBekJnMkRDcTFhaFJiTXo3ZCs1azU2Wk5oY1plblRJRmdEMWJ0M0pvNzE3VDhhMTF4OGFDL2NWVWFuVVp2bHBDQ0NIRW8wZitOU2FFRVBlWjdYdU84dlhQU3hqNTdET0U5WDdjMHVFSVVTeFBEM2MrZVc4S3kxZXY0ZFZKWC9HNnRBUVNRandDVWxJeldMUnlDeXYvM2sxT1RtNmhjNEgrWGp3VjFwV3U3WnVnVmtuYlkzSC9VS3RWREIvY2d5N3RtdkRkcjB0WnVYWTlRd2NOb0h1WFRxaWtSZmRkb2RQcitYdlRGdjVZdkpRQUgxZG1mRDVlM2tSVUNzOFZ0Q1I4OTdYWFRNZGxjZVRBQWQ3NDhFTmMzZHd3R0F6OFBuTW1FVWVQc21EV0xBQmVmK2Nkdkh4OU1ScU5MSnc5bTZNSERyQnowNlpDaWJIMDFGUVd6SnFGWHEvbjZSZGVNQ1cvc2pJem1mWFZWL3g3OGlSSER4d2d0SGx6QUxLenNyaDQ5aXdBbWVucEpGMjdob2UzdDJrOVcxdGI3QjBkaTQzNTVzcTM2d0tyVkFIQXlkbTUwUEd0ZEZvdEFHcEpqQWtoaEJDbElva3hJWVM0anl4ZXRaVmxhM2N6L2JPUFpaTjA4Y0FJNjlPTGtIcDFtZkxoSjF4TlNHWlFYOW5EUUFqeDhNbk95V1hKeXEwc1hMbWxTRUtzUnJWQWhnN29TcnNXRGFRS1I5elhBdnc4K2Z5ZDBadzRmWUhmLzlyQTNEOFcwcS8zNDNUcjNBRXZhYkZZSVJLU2t0aXdlUnZMVjYraFdpVnYzbnBsRUNGMXExazZyRWRPbDk2OWNYVnpBL0s3SFhUdTFZdUlvMGZKenNyaWlTRkQ4UEwxQlVDaFVOQytXemVPSGpqQWxWdjI1dHExWlF1YTdHdzZkTzl1U29vQk9EZzYwak1zak5uZmZjZmhmZnRNaWJGai8veURVcWxFcjllek1UeWNIUnMzTW1iU0pOTjFmeFFrNWU2RzNJTDl6V3hzYmUvYVBZUVFRb2lIaVNUR2hCRGlQbUF3R3ZsNTNpcjJIem5MRC8rYmhwZW5QSmdRRDVhYVFkWDU0WC9UbUREbFBaSlQwbm54MmI0b0ZiYzJlUkZDaUFlUFZxZG56Y1k5ekZ1OG5wUzB6RUxuNnRjTDRwa0JYV25hcUE0SytaMG5IaUQxNjFabjZyc3ZFWG4rQ3VFYjl6THlwYitvR1ZTRGp1MWEwN2hoQXdJRC9DMGQ0Z01sT2lhV3c4ZU9zM1hIYnM2ZVAwZjdsbzM0NzVzanFCVlV5ZEtoUGJKcTFLMWI2TmpIejgvMCthM3RFcThueWZKeWM5SHBkS2dLOWczNzk4UUpBSnEyYmwxay9ldVZXekZYcnBqRzl1M1lRYzE2OVRoMTdCaWRlL1ZpYzNnNHY4K2NTYy8rL1FFWStzSUxCTldwVTJ6TXU3ZHNZZk9hTmFWNmZUcWREb05lYnpwT1RVNEc4aE5qZWJrMzNyeHhmYzcxTVhOVmFVSUlJY1NqU0JKalFnaHhIL2g1M2lxT25iN0NqT2xUY1hJcXZyMkdFUGN6TDA4UGZwZytsVGZlZnA5WjgxWXplbmhmUzRja2hCQmxaakFhMmI3N0NMOHVDQ2ZtYWxLaGMvVnFWMlAwTTMxb0VCeGtvZWlFcUJpMWdpb3hJYWdTWTBlRnNlL1FLZlljUE1odmZ5eEFvVlRSSUxnZWxTc0ZVamt3Z01BQWY1eWRuTEMzczhQTzNnNjE2dEY2bEtEVjZkQmthOGpXYUVqUHlDQTZKcGFvNkJpaXJrUnpQT0lVUm9PT3hnMXEwYmZyWTdTWU5BeHJhMmxuWjJuMjl2YUZqbS9lZTh2aGxuYUdON2NmTk9qMVVQRHpuWnlRQU1BWDc3MVg3SDAwV1ZrQVJFWkVjRFVtaGc3ZHUzUHEyREdjWFZ6b08yUUl1emR2SmtlakFTQW5KNGZzek14aTE3bzVvWFU3aStmTTRkakJnMFhHdzVjc0lYekpraUxqMTF0VFRwMDVzOVQzRUVJSUlSNW1qOWEvWm9VUTRqNjBlTlZXOWg4NUswa3g4VkJ3Y25KaytpY2Y4c29iYitIbXRsWGFLZ29oSGtoSFRweGw1dnlWbkRsM3BkQjRKWDl2WGhqV216Yk5Ha2lGbUhpb1dGdXJhZGV5SWUxYU5zUm9OQklUbDBoRTVFV2lZNjZ4WlZzRU1YR0paR1ZweU5ia2twMmpRYWN6V0Rya2UwcWxVbUp2YTRlOW5RME9EbllFK0hsUzJkK2JKZzBxTWZ6SmRnVDRlY3J2aEllUTBXZ0VvRWFkT2loTDJJdlBhRFR5OThxVnVIdDZVcTFXTGRONG82Wk5xZCs0TVhIUjBRQXNuVCsvd21KcjNxNWRvYXE0UTN2M2N1bmNPWlJLSlU4TUdWSml2RUlJSVlTUXhKZ1FRbGpVanIzSFdMWjJOei84YjVva3hjUkR3OG5Ka2Y5OStoRXZqLzhQdmw3dXRHdlowTkloQ1NGRXFWeUt2c3FQYzFadzRNanBRdU51cms2TUdOeUR4enUzUXFXU1BjVEV3MDJoVUJEbzcwV2d2NWVsUXhIQ29weGNYRWhKU3VMSlo1L0ZyWVE5K0RJek1vaUppcUxQb0VIY21oNjFzckxDdzh1TFoxOSttU3BCUVRnNk9RR3dkOXMyVmkxYXhLYy8vR0JLcWlaZXUwWjhiR3lwWXF0VXRTcFZhOVRBeXNvS25VN0hocFVyY1hGMUpTMDFGU3VWeW16N1J5R0VFRUxjSUlreElZU3drSmk0Ukw2YXVaanBuMzBzZTRxSmg0Nlhwd2VmZmZBT0V5ZS9TMUMxUUFKODVXZGNDSEgveXNuSlpmNlNEU3hhdFFXOS9rWWxqSjJkTlVQNmRXRmc3NDdZMlZsYk1FSWhoSGgwM0Z4OXA5ZnJzYkpROVZPVm9DQlNrcEk0ZmZ3NHJUb1czd1hCMGNtSkpxMWEwYXh0MnlLdEVsT1NrdEJwdFhqNytxTEp5aksxWG95TGljSE93WUhFK1BoQzg3MTlmVW00ZXRXMDc5bXQxaTFmenNYSVNLNWN1c1Q0OTk3RDI4K1AzVnUya0pHZXp1Q1JJOW03YlJ0L3IxaEJjS05HMkRzNGxQTXJJSVFRUWp5OEpERW1oQkFXb05YcStIRDZYRVkrK3d3MWc2cGJPaHdoN29xYVFkVVpNZXhwUHZ4eURqTStleDIxV3Y3WklZUzQvK3o1NXlUZi92SVg4UWtwcGpFckt5Vjl1N2RtMk1BZXVMbElSYmNRUXR4TGFtdHJyRzFzeU12TjVVSmtKRFhyMXNWZ01LQlUzdHVLM1pZZE9uRHNuMzlZdjJJRkhsNWUxQTRKTVozTHpjbGgzNDRkaElTRzR1SGxSZjlubmpFYjM0SlpzNGk2ZUxIWWUzejUvdnRteDZmT25FbU9Sc1BCUFhzNEV4SEJoY2hJQUxhdFg0K3JteHROV3JYQzNzR0J1T2hvTnE1YWhhZVBENDJhTmNQZDA1T2Z2dnlTUmJObk0zek1tSHYrTlJOQ0NDRWVGUEtFU2dnaExPQ1BwUnZ4OHcwa3JQZmpsZzVGaUxzcXJFOHZEaDQ1eG9KbG14Zyt1SWVsd3hGQ0NKT3JDY2w4OTh0Uzl2eHpzdEI0YVAyYXZENTZFSlg5dlMwVW1SQkNpSkRRVUE3djI4ZmNHVE9vWEswYUtVbEpUUHIwMDNzYVE5V2dJRHIzNnNXbThIQm1mL2NkN3A2ZXVIdDZrcVBSY0RVbUJwMU9SOTM2OVFHS1RVQ05tVFNweU5pR2xTdlp2SFl0bGF0Vkl5c3JpMWYrOHg4Y25aMkx6RE1ZRElRdldZSlNxYVJxelpyVXJWK2Yyc0hCZVB2NUFmblZhSE5uekVDbjB6R2dJREZYdFVZTjJuYnR5bzRORzFnd2F4WkRSbzFDcFZaWDRGZEZDQ0dFZURoSVlrd0lJZTZ4bUxoRVZxemZ6WndmdjdOMEtFTGNFK1BIakdia3k2L1JwWDFUYWFrb2hMQTRuYzdBNHRWYm1MLzRiM0p5ODB6ajdxN092REl5akU1dFFndTE4UkpDQ0hIdjlSMDhHSVBCd0w4blRoQjE4U0srL3Y0V2lhTnJuejc0VjZyRTdpMWJpSW1LSWpVNUdRY25KK3JVcjAvenRtMU5TYXJTTUJnTWJBb1BaL1BhdFRSdTBZTCtRNGZ5NDVkZjhzTzBhVHd6ZWpUK2xTb1ZtbS92NE1CejQ4WlJxVm8xYkcxdEM1Mkx2WEtGdWQ5L1QxcHFLajM3OTZkNnJWcW1jejNEd2toT1NPREU0Y01rSlNRd2FNUUkvQUlEeS9lRkVFSUlJUjR5Q2wzV0JhT2xneEJDaUh1dFkvOXhqQmpjMHlJVkxKTStua21USmkwWTNML2ZQYiszRUpheWFPa0tEaDdheCtmdmpMWjBLRUtJUjlqSjB4ZVovdU5DTGtWZk5ZMHBGUXFlNk5tRzU1N3VqWU85YlFsWEN5SEVvK0czUmV1WnUyZ2RXNWQ5WStsUUhqaHBLU2w4T21rU3o0d2VUZjNHalFIUWFiVWNQM1NJcmV2WGN5MHVqa1pObXpKb3hBaXNWQ3F5TWpPWi9kMTN4RVpGMGF4dFcxcDE3SWhQQ2NrMm85SElubTNiV0x0MEtUcXRsZzQ5ZXRBekxLeklQSVBCd05MNTh6bTRadzlLcFpMR0xWclFybXRYZkN5VVlCUkNDQ0h1TjFJeEpvUVE5OUNKVStlSmlVOWxhcisrbGc1RmlIdHFZRmhmVnE1ZHo0blRGNmhmVi9iVkUwTGNXMXF0ampsL3JtWGh5aTBZalRmZUYxaTdSaVVtakI1TXJhQktKVnd0aEJCQzNMbXJNVEZzV0xXS3M2ZFBrNWViaTR1Ykc0TkhqcVJ4aXhhbU9RNk9qcnc4Y1NMclY2eGc5NVl0N051K0hVOXZiMTU3KzIxc2JJdStXV1B2dG0yc1dyZ1FwVkpKMzhHRGFkMnBrOWw3SzVWS0JnNGZUdFVhTlFoZnZKZ2orL2ZUcUZrelNZd0pJWVFRQlNReEpvUVE5OUQ4dnpZeWROQ1RzZ215ZU9Rb2xVcUdEaHJBNzM5dFlPcTdMMWs2SENIRUkrVDhwUmcrK1hvK0Y2UGlUR01POXJhODhFeGYrblJyS1g4bkN5R0V1Q3ZjUFQySnZuU0pxa0ZCTkc3UmdnYVBQWWFWcXVoak9KVmFUZStCQTJuZXJoMDdOMjVFb1ZTYVRZb0J0T3JZa1l5ME5PbzBhRUNWNnJkL3MxblQxcTJwMjZBQnNWZXVVTE51M1hLL0ppR0VFT0poSVlreElZUzRSODZjdTBKVWJDSTl1blMwZENoQ1dFVDNMcDJZOC91ZlJKNi9JdFVaUW9pN3ptQXdzSERGRnVZc1hJTk9aekNOTjI5Y2ovK01lUW9QTjJjTFJpZUVFT0poNU9MbXh0U1pNMDNIa3ovL3ZOVDdWbnI1K05EL21XZHVPNjk3dnp0cnllL281RVN0ZXZYdTZCb2hoQkRpWVNlSk1TR0V1RWZXYk5wRFdKOWVXRmxaV1RvVUlTeENaV1ZGV0o5ZWhHL2N5d1JKakFraDdxS1lxMGw4L3QxOFRwNithQnF6dGJYaGxSSDk2TjIxWmFrZlVnb2hoQkRsSVgvZkNDR0VFUGNuNlJzaWhCRDNRRjZlbG0xN2p0S3RVd2RMaHlLRVJYWHIzSUh0ZTQrU2w2ZTFkQ2hDaUllUTBXZ2tmT01lbnA4d3RWQlNMS1J1Tlg3NTMxdjA2ZFpLSGxJS0lZUVFRZ2doeENOT0tzYUVFT0llMkhzd2d0bzFhK0xwNFc3cFVJU3dLQzhQRDJvRzFXRGZvVk8wYTluUTB1RUlJUjRpR2swZVgvNzRKMXQySFRhTnFWUktSajdWaXlGUGRKSzl4SVFRUWdnaGhCQkNBRkl4SnU0U1RYWTJaMDZlTFBhOE5pK1A0NGNPbFhuOTFKUVVrcTVkS3pLZWRPMGFtZW5wdDcwK01UNmVzNmRQbzlQcHloekRneWdsS1FsTmRyYnBXS2ZWY2pVMmxoeU41cTdjTC9IYU5hN0d4cUxOeTdzcjZ6OUk5aDZNb0VQYk5wWU80NUYwK2R3cElnN3RJVGZuN3Z5Y2l6dlhzVjFyOWh3cy91OElJWVM0VTVlanIvTHlXOU1MSmNXcVZmYmpwMmtUZVRxc2l5VEZoQkJDQ0NHRUVFS1lTTVdZdUNzV3pwNU5aRVFFdzhlTW9VNUlTSkh6RzhQRDJmNzMzeGhmZUlHR1Rab1VPWjhZSDgrcXhZdnAycWNQbGFwV0xYSis5cmZmRWg4YlcyaFRXNEJwNzc1TGFQUG1EQmsxcXNUNE5xOWR5K0Y5Ky9qdnQ5K0M2dDc4TWRCa1o1T2Vta3BhYWlwcEtTbWtKQ2FTbnBaR24wR0RzTEcxTmMzTHk4MWw3YkpsMUd2WXNNZ0d1UWQyN1NyVnZmd0RBd2swODNYN2ZNb1VPblR2VHMvKy9RRzRHaHZMZDU5K3l0UFBQMC9EcGsyTFhVK24weEYxNFFMT3JxNTRlbnVYS29iVHg0OHpkOFlNRkFvRmIzM3lDVzRlSHFXNjdtRmtOQm81ZkR5U0VjOCtWKzYxc2pNenNIZDBxb0NvN3B4ZXAyUGYxaldjalRqQ00yUGZScVZTVi9nOWRxNWZCa0NMVHIxUVc5dFV5Sm9yNXYzQWxZdVJ2UERtcDlTdVgvVDN6WjI2OE84SnRxNVpUTFAyM2FuZnhIeXlNelVwZ2Q5LytKUzZEWnZSdWU5VHBWNTcrVy9mazVxY3lNanhINWpHY2pUWi9QYk5oL2hXcXNZVFExOHFiL2pGMHVibHNuckJ6K1RsNWRDa1RWZHExR3QwMSs3VnVHRURmdnRqQVVhalVWcWFDU0hLYmV1dXcwejdZU0U1T2JtbXNYNDkydkRLeUREVWF2bmZIU0dFS0t1Ty9jZFpPZ1J4bjlpNjdCdExoeUNFRUVKVUtQay9SWEZYaEEwZHlqZi8vUzkvL3ZJTHIwMlpnc2ROeVpRTGtaSHMzTGlSMnNIQk5IanNNYlBYVzl2WUVIUDVNbk8rLzU1WDNueXoxTW1ZMGtwUFRjWGF4Z1pybS9JL2VEK3dheGZwcWFuazVlV1JtNU5EWG00dU9Sb05tdXhzTkZsWlpHVmxrWjJaaVY2dk4zdTlRcUZnd0xCaHB1TzgzRndpamg3bDZJRURqSjAwQ1U4Zkg5TzVwZlBubHlxbUR0MjdtMDJNbFZaT1RnNHhseTV4NGV4WkxrUkdFblhoQWpxZGpzZGF0bVRRaUJHM3ZUNCtOcGFGczJmajVPS0NKaXVMUlhQbThNTDQ4VmhaV1pVNXBnZFpkRndDU3BXYUFIKy9jcTJ6YWVVQ2RxeGZ5c3RUdnNDdlV2VWk1My81OG0yU3JzV1Z1SWFIdHgvUFQveWtUUGZQenNwZzgrcUZwS2Nrc1dqV2RJYStQS2xNNjVSazVSOC9BZENvWlljS1NZeWRqVGpDbFl1UlZBNnFYU0ZKTVlBamU3ZHkrdWgrYWdXSEZqdm54TUZkWElxTXdNM2p6bjUzUlVZY0ppRXV1dENZWHFmbGJNUVJ0TnFTS3k4VHJrWnorZXhwTHAyTjRQSzUwM1R1K3hTTlduUW85YjJYejV2QmdlM3JBYkN4c2J1cmliSEFBSDhVU2hVeGNZa0UrbnZkdGZzSUlSNXVXcDJlbWZOV3NqUjh1Mm5NeGxyTkc2OE1vV3U3aXZtZEw0UVFqNktHSVVHTW9LZWx3eEJDQ0NHRXVHc2tNU2JLeFdBd2NLS1lsb2gxNnRmbi9MLy9jdTdmZjRtK2ZOazBmdXI0Y1JSS0pmVWFOdVQ0d1lORnJtdll0Q25PcnE0ODlmenovUEwxMTh6OS9udkdUSnFFbmIxOWhjV2RscHFLazdOemhheTFZOE1HRXVMakM0MnByYTJ4czdmSHpzNE9EMDlQS2xXdGlvT2pJdzVPVGpnNk9lSGs3SXlUaXd2T0xpNDR1YmdVdXRiUjJabWhMN3pBek9uVG1mZmpqNHlkUExsUUFxOU41ODcwR1RTbzJIamVHajM2amw5RFRGUVVxY25KeEVSRkVSTVZSVkpDQWthakViVmFUV0RWcXJUcjFvM3F0V3BSclVhTjI2NlZkTzBhdjM3N0xRYURnWkZqeHhJVEZjWFMrZk5aUEdjT2cwZU5laVJiR1oyS3ZFVDllblhMdlU1bWVpclptUm5NL0h3U1k5NzVIMTUrZ1lYT0oxMkxLNUpVcVVoT0xtNE1mV1V5UDMzNkg4NmZQa1pDWEhTUkdPNDNHMWY4RGtEWHNHRzNtVms2ZXAyT1l3ZTJvN2Eyb1VuYmJzWE9PLzdQVGdCQ1czYXFrUHZlekdBd2tIQTFtcXRYTGhKMzVTS3hVZWU1Zk81ZnNqTFNBTEN5VWxFcHFQWnRFMmszMjc1dUtRZTJyOGZEMncrVlNzM3VUYXVvVXJNZWpWdFZmUHpYTlFpdVIwVGtSVW1NQ1NIS0pDRTVsUSsvbkVQRXY1ZE1ZNEgrWG56MDVuTlVxMXkrTjZJSUljU2pybEZ3VFJvRjE3UjBHRUlJSVlRUWQ0MGt4a1M1NkxSYUZ2enlTNGx6bHYzeGg5bng1UXNXbUIyLzN0S3ZScDA2dE83VWlWMmJOL1BQcmwyMDY5YXRTTkxIWEJMb3lQNzlITm0vSDhpdlBQdnZ0OThXbVpPUm1rcE9UazZaa2tnQXZRWU1vRjIzd2cvRjM1NDYxVlNGVnQ3a1Q5VWFOZWpTdXpjYlZxMWl3NnBWOUI0NHNNeHI3ZCt4QTYxV2F6cU92bnlaWFpzM20rNERzSDNEQnF4dGJQQU5DS0JHblRxMDc5YU5nQ3BWOEFzTU5MMldxSXNYK2VHTEx4Z3dkQ2dCVmFxWXZWZnNsU3ZNK2Y1N3NyT3lHREZtREFHVkt4TlF1VEpKQ1Fsc1c3OGV2VjdQNEZHalVLc3J2Z1hmL2V4S2REeFZLbGNxOXpwUFBQTXlXUmxwSE5tN2xaK25UZWJWOTcvQjJkWDl4Z1JqL29jdjUyOHdlLzNFWWNVbmNrcHovbWJwS1VsTWZiUGtscVVlM3Y1TW5qNjMxR3VXeDl5dlB5QStOcXJ3b0RHL2lncGcxUjgvc2FxZ0dxMjAzcG8ydThoWXhPRzlaR2RtMEx6ajQ5ZzVPSnE5THVsYUxKY2lJN0IzZEtKUzlacW1oTld0Yk8wY3NMcURWcTdYWXFQNDZ0MVhpSStKUW5kVDBzdlZ3NHVxTllPcFVxTU9WV3JVcFhKUUhkS1NFOG5MeXkxaHRSdjJiMTFMK0o4L1kydnZ3TWdKSDZGUUtQanVnOWRZTk90TDdCMmRxTk9nK0RhcjVWRzVVaURSTVVYM2loUkNpTnM1Y3k2S3laLytURXBxaG1tc2JmT0d2UFhxMHpqWTI1WndwUkJDQ0NHRUVFSUlJWWt4VVU1cWEydmUrZUtMdTdaK2o3QXdhdGFyWjlxbnJHZFlHQUE3TjI4bU16M2RkSHpkdXVYTDhhOVV5YlJ2bWJtSHpubTV1ZVRrNU9EbDQwTnRNL3VmbFlhNXhKQ3pxMnVaMWlwT3g1NDlVYW5WdEd6ZnZ0RDRyczJiVFltdDBsaS9ZZ1haV1ZtbTQzTUZWWHdBcjA2WkF1UzN2bXpldG0ySmUvMWNpNHNqNXZKbDlBYUQyZlBIL3ZtSHZ3cGFQWTRhTzVhZ09uVk01M3FHaFdFMEdOaStZUVBKaVlrOC9jSUxGZDRlODM0V0ZYdU5McDBhbDNzZGhVTEI0QmNua3BKMGpVdVJFZXo4ZXptOUJ0L1l0eXdyTXcwYlc3dHkzY1BLU29XN3QyOTVRNzJybFd2bUpDZGNMZkdlNVkzbmsvSERTRW04VVJtNmYrdGE5bTlkVzJqTzlZVGtnZTEvWXpRYXljN000TU94UTRwZGM5U0UvMUl2dERrL2ZqS1I5TFJrSVA5MUFJV1NqbVBmL1FxQTNCd05WbFlxR3JmcWlFOUFWZndyVjhPL2NoQU9UaTVGMWo1NWFBL2hDMmN4OU9WSmhKWlE5YlY5N1YrRUw1eUZTbTNOYzIvOEY5K0EvTjl0dzhlOXp5OWZ2czNjcno3ZzZaY24wYUJaMnhLL1BtVlJPVENBTGRzaUtueGRJY1REYmRmKzQzejgxVHh5OC9MZjlLTlVLbmx4V0I4RzllMG9leFlLSVlRUVFnZ2hoQ2dWU1l5SmNsRW9GQlhTa25EQnJGblVyRmVQcHExYkZ4cFhxOVdtcEJoQWh4NDlBRGk4YngrWjZlbW00K3ZXTFYrT2o3OS9rZkdicGFXbUFsQXJPTGpFbG9SM2F0MnlaZVc2dmtYNzlyaDVlSmlPbFVvbDdic1ZyZUNwRlJ4TTQrYk5pMTFuNGV6Q1ZTNXZUNXNHeHZ4U29yZkhqcVZkdDI1MDc5c1h3TlFDVXB1WGQ5dUhTZWZQbkVHbFV1RWZXTGgxWG81R3crckZpem00WncrdTd1Nk1HRE1HTHg4Zmx2L3hCNDJhTmFOYXpmd1dISThQR0lDTG14dmhTNWJ3emNjZjA2VjNiOXAwN3Z4STdEc1dFNWRJWUlCL2hheWxVcWtaTWU1OURteGZUOGZlZzIvYzQvSTVzak16cUJ4VXUxenJ1M3A0bTYyVXVsTzNxejVMdWhhTG02ZHZxYXNyTTlKU2NISnhLL2I4aEU4S1Y0TkZYenpMMSsrTndjc3ZrRGVuL2xwaEQwdk54WkNabm9xeDRNK1lOaStYdlZ2V29GQW84UFFOTUx0R1N1STFkTm84VkFXSis4VDRXTkpTRWd2Tk1aZklxMVM5dGlsSmRqdlhxK2U4QXlxYlBhL1Q1ckY4L2cvczM3b1dHMXM3bnAvNENkVnEzZmhkV3pNNGxCSGozdWUzYno1aS92Y2YwN252VTNUci8yeUZ0a0lORFBBbkppN3g5aE9GRUFJd0dvMHNEZC9PRDNOWG1IN25Pam5ZODlHa1VkTHVTd2doaEJCQ0NDSEVIWkhFbUtnUXF4Y3Z2bTBWMDgxN1kxMDZkdzVuVjFmY1BUMEJPSGJ3SUxiMjlrVVNZOFV4bGlQVzlKUVVBRndxdU1KcjI5OS9sK3Y2dWcwYUZFcU1GY2ZiMTVmUU8waU1xVzZwbWxNcUZLZ0tXaGw2ZW50amJXUEQxb0kyaC9ZT0RrVVhOQnFKalk3bXlQNzloSVNHbXE0MUdvMGMzcitmZFV1WGtwR2VUdTNnWUFhUEdvV0RveU5wS1NtY1BuNmN3L3YzODl5NGNWUU5DZ0tnZGFkTytBVUc4dWV2djdKMjZWTDI3OXhKMTk2OWFkaTA2VU85OTFoV3RnWW5KL050OThyQzBkbVZUbjF1VkNJWmpVYldMc3IvdmdjM2JsWHNkUXFGZ296VVpOSlRrbkIydS8zUDJ0MWlOQnFaK2RsYjVPWGw4dkxiWCtMamJ6NTVBMkRRNjVtcC8wSGNBQUFnQUVsRVFWVDkxWHRjK1BjRWs2ZlB4Y25GdmRpNU45dXdQTDk2c1ZPZklVV1NZcCtNSDRhSHR4OHZUWjUyeDdHLy8vMmlJbU0zVjVQdDM3YU83TXgwR2pSdHk3T3Z2V3QyalcvZUc4dVZpNUZZRmZ4WmV2ZmJHMjFscDc0NWlvUzQ2RUx0TUhNMDJRQmtaNmFYT3M1TFp5TlFxYTN4RGF4YTVOelZtTXNzK1BGellpK2Z4OFhkaytmZStCai95dFdKT0x5WGFyVkNzSGQwQXFCdW8rYTgrTmJuelBuNmZUYXRYTUM1VTBjWitQeUVFcjlmZDhMWnlZbXNMRTJGckNXRWVMZ1pEQWErbjcyTTVXdDNtc2I4ZlQzNTdKM1JWUFovZENyUWhSQkNDQ0dFRUVKVURFbU1pUW9WTm5TbzJmSGx0K3d6OXVNWFh4UktsTjFzMStiTnJGNjgySFRjc2tNSCtqMzFWS0U1UnFPeHpCVWdHUm41KzFHY08zT0d6SXlNMjh3dVRLVlMwYjFmdnlMakNvV0N6Mys2cy8yTHpDbk5hOWRxdFdSbFpwYjdYcERmQ25Qd3lKR0VMMW5DK3VYTFRlL0F2cFcxalEzQmpSb1I5dlRUQUNRbkpqTHZ4eCtKaTQ3RzJzYUdmazg5Ull2MjdVM2ZFeGMzTjU0Yk40NGZwazFqN3ZmZk0vcU5OL0FycURTclhxc1dFOTUvbjFXTEZuRjQzejRXenA3TnR2WHJlZTJkZCs1NTlkamNSZXVZdTJqZFBiblhxeE1uczJUZXJ4Vytya0d2Wi9tODd6bHo0aUJPTG02MDZ0S24yTG5lL3BXSmo3bk1SNi9kK0psNjhhM1BxUldTMytheHl4TlBZKzlZL2dwUWdJNjlCK1BnWkg2dGkyZE9rcHdZajVPTEcxNCs1cXVxcmxOYVdXRmphMDllYmc0YmwvOUIveEd2M3ZiZU1aZk9jZXJJUHR3OGZYaXNWZWNpNTFNUzQwMEozb3FVbzhsbTg2by9VU3FWZEg5eWVMSHpEQVh0U0c5TldoZkgxczRlZTBjbnJzVmU0ZER1elRScTNyN1l2Y2x5Y3pUczNyaVNoTGhvUWg1cmhaWFZqWGs2YlI1Ynd4ZXphZFVDOURvZDFldlVaOWpZdDNGeWNlZmt3ZDNNL2VaREFxclc0S1hKMDdDenowL2tWcTlUbjljLytwNjVYMy9FcGJPbitOK1VsMmpUdlIrZCt6eGxTcUNWbGIyZEhkbWEwdTJESmg0T1dab2NGcS9Zd3E0REo0aU5UeUluUjc3L291eGlyeVl5Zk93bmxnN0RZbXh0YmZEMzhhQk5zL29NNnRjSkJ6dlpXMDBJSVlRUVFnZ2hTa3NTWTZKQ3RXalh6dXo0cllteGtsU3FWbzFPano4T3dKYTFhODNPTVJvTVpVNk1HUXNlU2tkR1JCQVpjV2Y3MnpnNU94ZWJHS3NJcFhudCszZnNZUCtPSFJWeVA0Q1EwRkJDUWtQdjZCbzNEdzlzN2V3SUNRMmx6NkJCdUxvWHJlTHg4ZmZucWVlZVk5NVBQeEVYSFcxS2pBSFkyZHN6ZU9SSW1yWnVUZmhmZjlHcVF3ZUx0VlQwOWI3N2xWUHhDY20wYU5ha3pOZC9PZWtGcnNaY0xqdzJmd001bW14bWZ2NFdWeTZjUVcxdHd6TmozellsTk13WjlQd0UxaXo2cFZEclB6ZFBiNUlUcmpMcml5bW1lWHUzaEpjNTFsczkxcnBMa2ZhREI3YXZCeUMwWlVlVXBmaStkK3Mvak9NSGRyQnYyMXJhOVJ5QXAwL0piU25YL3pVWHlLOFdLODM2RmVYUTdrMWtwS1hRdG50WXlWVndwc1NZZGFuWDd2RDRRTll1bnMyZlAwM2x6NSttM25hK3JaMDlQWjRjQWVTL2tlRG92bTJzV3pLSDVJU3JLSlZLdW9ZOVE5Y25ocHErUHZVYXR5VGtzVmFjUExTSFdkT204TkxrYVZqYjVEOWs5ZkQyNTdVUHZpRjg0Uy9zMmJTSzdXdi9Zdi9XdGJUczNJYzIzWjdBeGMyejFLL2pabmIyZG1UbmFEZ2FjWmJ4NzM2UFVxRkFvVlFVZkZRV2ZBUWx5b0p4SlFvRktKVUtGQXBsd1VlRjZhT1ZzdUE2RkZpcHJMQzJWcUZXcTFCWnFiQlc1Myt1VmxtaFZoVjhyclpDclZaanJWS2hVbG1oVXVmUFU2bXNUUE90MVdwc2JheXhzN1VwK0dpTmpZMDF0clkyMk5tb3NiR3hsajJOU3VuUThVaSttTEdBK0lRVVM0Y2l4RU1oSnllWEM1ZGp1WEE1bHIrM0hlQS9ZNTdtc1FhMUxCMldFRUlJSVlRUVFqd1FKREVtS2xURTBhUGxYcU5LOWVwVXFWNGRLSndjZW12MDZDSnp6WTBkMmIrZkkvdjNtNDVyQlFmejNHdXZtWTVEbXpjdnNSVmhjVDRZUHg1Yk83c2k0M3E5dnNLU09zVzk5cHZWYmRDZ3hKYVRDMmJOd3NyS0NwMVdhN1lxSnVyaVJSYk1tb1dkdlQxaFE0ZHlZTmV1VXNmWHJFMGJJRDhSK1B6cnI5KzI0cVZPL2ZxOCtmSEh1THFaM3h1cWVxMWF2RHA1c3NVZUxEY0txY2xYSDQyOTYvZnBPbWc4NDE1NnNjelh1M3Y3b1Rmb0FVaE91SXBlcHdQeWt4OE5tN2NqSnp1THAxK1pSS1ZxSlQ4UXExS2pMcSs4UGIzSStMWFlLMmIzdEtvSUJyMiswTEVtTzVOakIvSVR1MDNibGJ3UDJYVSsvcFZwMUtJRFIvWnU1ZTlsOHhqNjhxUmk1MTZLak9EMHNRTzRlbmpUckYzM3NnZGVCcTI3OU1YYkx4RGZ3S3FFTDV4Rm02NzljUFh3S2pMUG9NLy8vaFZYOVdWT3B6NUQ4SzhjeElVeko5QmtGVi9wcXJSUzRlN3BRK1BXblUwSnljMnIvalFsQy8yckJESHd1ZkZGZmxhVVNpWFBqSm5DRDU5TUpPcjh2L3oyelVjODk4Wi9UWWt6dGJVTlljK09vVUd6dGl5Yjh5M3hzVkZzRFYrRWwyOEF6ZG9YdjZmam5UQVlqYUEza3Y4VG83L043UHVIclkxMS9uKzIxei9lU0tMbEo5Q3NjWFN3dzlIUkhpY0hPeHdkN0hCeXRNZlIzaDRIUjF1Y0hPeHhkTEREeHJyaXF4anZGNGVPUnpMeGd4bVdEa09JaDFaOFFnb1RQNWpCOUEvSDBMaStKTWVFRUVJSUlZUVE0bllrTVNZcTFMd2ZmN3hyYS9jTUN3TkFwOU94Y2ZWcVhOM2NhTm1oUTZFNTY1WXZ4NzlTSlJvMnVWR2RjMzBmcy9MS3pjbkJ5OGVueUxoT3A4UGF4c1owdkhIMTZqdGF0MnVmNGx2Zm1lUGg1VVZ3bzBiOHMzczNXUmtadE9uU3BWQ0NhdlRFaVd4Y3Zab1pVNmZ5MHNTSkhONjNqOHNYTG5ENS9Ia0FMa1JHWXUvZ1FLdU9IUUZZT245K3FlOTlQVEVHTjlyQW1VdE9sb2F0blIwZmZ2MzFJMUZ0WVdkalM3WW1HMmVuc3JXZUd6WGhJOVBuMS9lZ3VxN0Q0d081R24ySnZadkQyVnZLOWJ4OEEralllN0RwMk51L1VxRTlyVzVuNHJCdTJObzc4UEhNNWFXKzVycURPemVpemN1bFNvMTYrRldxWHVyck92ZDlpcVA3dG5GMDcxWTY5eGxpZHU4c2dMVkw4dmRhNi9yRTAzZVVlS29vTllNYmMyajNacmF0V2NMWmlDT01mZmNyMU5ZMmhlYm9DeEpqS2xYSmlSQ2ROby9jSEEwT1RpNEExR25ZbERvTm05NXhUQjBlZjVKVFIvWVIycklqcmJ2MExiYUtUcVcyWnZpNDkvam12YkZVcXgxaWRsNVFuUVpNK1BRbjltNE9KL3JpMlhJbHhUVFpHdXh0aTc3WjRFR1RrNXRIVG00ZWxINExPTFBVYWxWKzBzdytQNG5tYUVxaTJlSHM2SWlMaXdPdXprNjR1amppNnV5QXE0c1RMazZPcUZUMzkvNk1XWm9jdnBoeFl4ODlieTlQWG41K0pJM3FoK0RoYnY1TkUwS0kyMHRLVHVIb2laUDhNR3NPQ1ltSkFFejdmZ0cvZmoxSjJpb0tJWVFRUWdnaHhHMUlZa3hVcUErKytzcjgrUGp4NVY2N1E0LzhCN0JSRnk2d2NmVnFxdFdxWlJxN2J0M3k1Zmo0K3hjWkw2L2NuQndNQmdOMjl2WkZ6dVZvTkRqZWxQRFlGSDVuYmVqdU5ERjJYV0o4UERzMmJtVC96cDMwSGpnUU8zdDd0cTViUitTcFUxamIyTkRnc2NmSXlzeGsxYUpGdUxpNVVibGFOWklURTJuUnJoMzlubjY2VUVLcXVQM2VybHU5ZURHN05tODJlNjVEOXp1cnlvazhkWXJZSzFkd0thYUs3R0ZrYjI5RHRrWlQ1c1RZN1J6Y3VmR081bGV0RlZ3b01XYk92OGYrd2NYZEU1K0FLaWlWRmZQZzNXZzBzbnZqU29BUzkwSXp4emV3S3NHTlczTHkwQjdXTC8yTkVlUGVOenZ2d3I4bkFGZ3krMnVXelA2NjJQVVM0cUtaT014OHhkcTRqNzR2dHZwdTZwdWppb3lscFNRV09uNnNkV2RPSE56RnlZTzdXVHJuVzRhTS9rK2g4L3FDS3JwYkt6b05lajBHZlg2YnhaOCtlNU5MWjAvUlk4QndPdlFheUlabDg4bElTeTcyOWR6S3ljV2RidjJIRmR6SG10YysrTFpVMTdtNGVmTG0xRit4dFhjb2RvNlZsWW8yM1lxMmxMMVQyUm9OOW5ZMk5BcXV5WmFsWDJNMEdqRVl3R2cwWURBYU1Sb01HQUNqd1lqQmFDajRhTVJvTUtJM0dBcm1Hd3MrR2pBYXdXQTBvRGNZME92MGFMVTZ0RG85V3AwdS8zT3REcDFPajFaZmNFNnJSNnZWbW81MTJvSngvWTF6dVhsYWNuTHp5TmJrNWlmQWNuTEp5Y2xEazVOL25KdW5MZmZYNFRxdFZrZEthZ1lwcVhlMjk2V2pneDJ1TG82NE9CY2t6cHp6RTJjdXprNjR1VHJpNXVxTXA3c3puaDZ1Rm5sWXZuakZGbFA3UkM5UFQyYi84TTFkKzEwb3hLUEV3OTJOenUzYjByUnhJMGErUEk2RXhFVGlFMUpZdkdJTEk1OTYzTkxoQ1NHRUVFSUlJY1I5VFJKam9rS1pTeHhWdEg5UDVELzRybDZyOUsxaVZpOWVYT2I3dGUzYWxlc3BwRnRmWDI1T0RubTV1VGdGQkJRYUQyM2VuQ0dqaWo1QXY5bkMyYk1MdFh5OFV6Mzc5NmRoMDZZcy9mMTNVNldlcTVzYi9aNTZpdEFXTGJDMXpYOEErczYwYVRnVVBJUThkdkFndG5aMkZWcWwxYk4vLzFMUFBYMzhPRHMyYnNUTnc0TlJyNzVhWVRIYzd4enM3Y2pJeU1UWDIvdXVyUC9sL0Eyc1dmZ0xXOWNzWnN5Ny82TmFyUkN6ODNadldzWHkzNzZuUnQyR0phNW5NQmlZODlYN0dBeDZQdjU1QlRZVlZOVno2c2crRXVOamNYUnlvV0Z6OC9zUmxxUlRueUdjUExTSGlFTjdpSTI2Z0gvbG9oVm5YbjZCWnE0c0xDRXVHaXVWQ25jdlg3UG5iNjN3dXZYYTBoajAzQVN1bkQvRHdWMGJxVm9ybUJZZGJ6eWsxSnRhS2FyUjZiVHNXTGVVODZlUGMrbHNCTGs1R2dET25UcUtYNlZxdUhubFY2a2UyYmYxanRwZGV2a0ZtaEpqTnlzdUdYZ24vanR6V1lsNzJaVldla1lHRGc3NVAxc0t4Zlg5d2dEdTd3cW9teGtNQm5MeXRPVGs1S0xKMFpLYm00dEdrMGRPYmk2YW5GdzB1WGxrWitlU2xhMGhLMHREUnBhR3pHd05tWmthc3JJMVpHWVYvSmV0SWErTVNiYnJhMFRISnR4MnJwMmROVjV1cm5oNHVPRGw3b3FuaHd1ZTdxNTRlampqNVo0Lzd1SHFYR0hKY0lCZEIwNllQbi9saFpHU0ZCT2lnams3T2ZIS0N5UDU4TE12QU5qOXowbEpqQWtoaEJCQ0NDSEViVWhpVEZTb3NyYlZLNjI4M0Z3TzdOcUZTcTBtSkRTMDFOY1ZWKzFVR3FITm01djJFTE56S0Z4RmtSZ2ZENENiaDBlWjF5K3JySXdNenB3OFNYQ2pSb1EyYThiZksxZVNucFpHUWtGTTF6bVU0aUhrcnMyYnkvVTFndnp2emFid2NOcDE2MWFvZ3U2Nk15ZFA4dnZNbVRpNXVQRGloQW00dXJ1WDYzNFBrZ0EvVDZKallxa1pWUHJXZ1hlcWVjZkgyYloyQ1J1Vy9jN29TWjhYT1orYm8ySHp5Z1hZMk5yUnJzZUFFdGU2Rmh1RlhxL0QxY083d3BKaUFGdkRGd0hRdXVzVHQyMGphRTdsb0RwVXF4M0N4VE1uMmJCc0hpTmUvNkRJbkxlbXpiN3RPaE9IZGNQZHk3ZFVjMjlscnVYa0orT0hrWkpZK00rZHZhTVRBNThienk5ZnZzMksrVDlRdFZZd3ZnRlZBTkJwOHhNZ2FyVTFTb1dTOVgvTnhXQXc0T25qajlGb0pDODNoL2UrVzRpemE5RS9JNlZwZVZsUzhxczBpVU56TWxLVHlkRmtGeVN3S2lacEVoMFRTNEJmeGJTNnRSU2xVb205clEzMnRzVW5VMHNyTDA5TFZuWU9HZGthc2pJMVpHWm5rNW1wSVNNcm03U01MRkxUTW0vOGw1Ny9NUzBqRTMxQmxXRnBhRFI1UkdtdUVSVjdyY1RYNU9IcWpLZW5DejVlN3ZoN2UrRHI0NDZmdHdlKzNoNzRlTHVqVnBWK1g4M1krQ1RUNTQzcW0wL2FDeUhLcDJGSXNPbnoyUGpiSjhtRkVFSUlJWVFRNGxFbmlURlJvUVlPSDI1MmZNbHZ2MVhJK3VGTGxwQ1JuazdyVHAyd2R5aSsxZGV0cHM2Y1dhNzdudnYzWHdBY0hBdFhTVndxMkxjcnNHclZjcTFmR2prNU9RQmNpNHRqd1MrL2NQTElFUXg2UFoxNzlhSk56NTZFaElheWRQNThkbS9ad3ZGRGgrZzdlREFOSG51c1ZHczNidEdDVGoxN0ZudCt5N3AxSE42M3I4UTFqaDA4eUk2TkcvbG45MjZlZU9vcEdqVzlzUmZTbVlnSTV2MzBFdzZPanJ3NFlVS0Y3ZnYyb0tqczcwMVVkTXhkdlllbmp6K05XM1htME81TkhONnpoY2F0T2hVNnYyckJUTkpUaytuejFJdllPNWFjTEwxd0pyL0NJN0JxaldMbjVHUm4zYmI2NlAzdkYrTGtrcC9jT1J0eGhFdG5UNkcydHFGMTE3NmxlVWxtZGV3MW1JdG5UaEp4ZUcreFZXUDNpem9ObXhMYXNpTkg5bTVsMjVyRkRIa3h2NldpVHBzSDVMZFNWRnBaTWZTVnlWU3BVUTlYRHkvVEhuTG1rbUlWb1N6SndFdVJFY3ljT2dtQXZrTmZ3dGF1WWlxRG82SmpxT3gvZDZvb0gwVFcxbXFzcmRXNHVaYStvc3BvTkpLWnJjbFBrcVZsa1pLZVRtcGFGcW5wbWFTbFo1S2Fsa0ZTY2daSktXa2tKS2VSazVONzJ6VU5CZ01KeWFra0pLZHlPdkp5a2ZNS2hRSlBkeGQ4ZlR6dzkvYkF6OGNEWCsrQ3hKbVBCNTRlTGlodnFrcSsrWjZ5cDVnUWQ0ZW54NDIvTXpTYVBBdEdJb1FRUWdnaGhCQVBCa21NaVFyVnBGVXJzK05sU1l4RlhiZ0EzS2l1MkxGaEEvdDM3c1REeTR0dWZjditZTDBzTXRQVEFZcFVRaDAvZUJDQTRFYU5LdlIrbHd0ZXV6YnZ4c09ONC8vOEErVHYwV1ZyWjBmclRwMW8yYjY5S2NuazZ1N09jK1BHOGMvdTNZUXZYc3phcFV1cEV4S0N0YzN0S3huc0hSenc4alhmVnU3NitkdHAycm8xSGw1ZUxQbnROLzc4NVJkT0hEcEUyTk5QYytYU0pYNmZPUk5IWjJkZW5EQUJEeSt2MjY3MXNLa1U2TVBCNDFmdStuMTZEaHhKeE9FOUxKM3pEUUZWYStEalh4bUFBOXYvWnYvV3RRUlVyVUhiN21HM1hlZmt3ZDBBQk5WcFVPd2NoVUtCcDI5QXNlY0JsTW9iVlNYci84ci9IZEM4UTAvc0haMXZHME54NmpacWhwZHZJQWxYbzltOGNnSERYbjJuekd2ZEMwOE1ld1ZQSDMrNjlCdHFHdFBtNWFKUUtGQ3ByUUZvMkx4OXFkZmJzR3graGNXbTArWmhwVktYMkZyMXlzVklmcG4rRHRxOFhCNGZOS3BVUHorbEZYVWxtaVlOS2xYWWVvOGloVUtCazRNOVRnNzJWUEl2ZWE3UmFDUmJrMHRpY2lxSnlla2tKcVdTa0p4R1VuSWFpY2xwSkNTbGtweWNUbEpLR2dhanNjUjFFcEpTU1VoSzVjU3A4MFhPVzF1ckNmRDFwSEtnanlRK2hSQkNDQ0dFRUVJSWNWK1N4Sml3aUpzcnVQUjZQUUEzUDVyOXQ2RHRua0toNE5EZXZWU3JXWk9HelpweDZ2aHhCajc3TExaMkZkZmVyVFN1SitsdVRoNWR1WFNKUytmUFU3TnUzU0lWVUxrNU9TUmRLNzVWMWZVNTVwdzlmWnA1UC82SVdxM204TDU5Vks5ZG04ZGF0Q0MwUlFzTzd0bEQzUVlOYU5XeEl6WUZlNGpkcW1ucjF0U3NXNWZzckt4U0pjVXFVdlZhdFJqLzNudXNXclNJZjNidjVrSmtKRGthRFM1dWJveCs0dzJMdEp5OEg5U3JWWlU1QzIvZkF1OU9HWTFHdHExWlRMM0dMZkh4cjR5cmh4ZGh3MS9sejUrbU1tdmFGRjZlOGdXWHo1M21yemxmWStmZ3lMT3Z2b3ZTcXVRV2FJbnhzWnlOT0FKQWRsWkdzZk5zN094TFhYMTA0dUF1THA4N2hVcHRUY2ZlZzByL0FzMVFLQlMwN1JIR3NybmZjZnlmblZ5THZjTFJmZHM0c20vckhhMlRuSENWcVcrV3ZBOGdsSzNDNm1hT1RpNTBIM0Nqa2xhbjAySTBHa3ZjeDZ3a0c1WlhUR0pNcjlQeDYvVDMwR256R1B6Q0cyYVRuREdYei9IejFFbmtaR2ZSZmNCd092VVpVaUgzdnU1NHhDbUdQM25uZTgySnNsRW9GRGpZMitKZzcwdVZ3T0xmQ0dFd0dFaE96U0FoTVpXNGEwbkVYVXZtYW53U2NmR0pYRTFJSmo0aEdaMnUrUGFOZVhsYUxrYkZjVEVxN202OERDR0VFRUlJSVlRUVFvaHlrOFNZdUN2MGVqMWFyUmExU2tWeVV2NytJamRYSlNUR3g1T2Vsb2FWU2tWa1JBUndveXJwNUpFai9QSHp6emc1T3pOaTdGaFcvUGtuaStmT0phQnlaZXFFaEhEdXpCbWlMbDdFU3FWQ3BWS2h0TExDeXNvS2cxN1BzeSsvakY2bjQvQytmZWoxZW5SYUxUYTJ0alJ1MGFMRWVBMEdBMmRPbnNUZTBSRTdPenRzYkcxUnFkWG9kRHBPSFQzS3ZwMDdzYk8zcDJxTi9OWnlScU9SOENWTEFPamNxMWVSOVU0ZE84YXBZOGZ1K090MjV1Uko1djM0STg2dXJydzRZUUovelp2SDRqbHoyTDk5TzhHaG9iVHQyaFViR3hzdVg3aFFwTXJEYURSaTBPc3hHQXpvOVhvTWVqMEpWNjlTdlhadDdPM3RpWS9MZjBocExqRlNFWHVNWFdkdFk4T1R6ejVMbmZyMStXdmVQQXdHQTk1K2ZzVW04aDRGZ1g1ZUdIUmFZbUxqQ1BEM3E1QTFFK05qV2ZUemwxeU1QRW1sNnJWTjFXR1B0ZTdNMWVoTGJBMWZ4RGZ2ajBXVGxZbTFqUzJqeG4rRWgvZnQ3NzF4K2U4WUM2cEZ0cXhlUk0zZ3hsU3ZVNzljc1NiRng2RlNxV25SOFhGYzNNcmZSck5wMjI1c1h2a25JWSsxd3RiZWdZeTBaQkxpb3U5b0RiMU9kOGZYVklSY1RUWkFtUk5qNWQxajdMcXN6SFFNQmowWEkwOHkvZTJYNkRGZ09PMTZEakQ5WG9tNWZJNlpuNytGSml1VGJ2MkgwZldtaXJlS0VCMFRpOUdnZStEM0dIc1lLWlZLUE4xZDhIUjNvVzZ0S2tYT0d3d0dFcFBUODVObDE1SzRlaTI1SUlHV1JGeGNFZ25KcVJhSVdnZ2hoQkJDQ0NHRUVLTDBKREVtN29yMDFGUStuektsMEpqM1RkVldGeUlqV2ZyNzc2Wmp0VnBOdzRJOXFlenM3Ykd6dCtlRjhlUHg4dlZsOUlRSjdObTJqY1A3OXJGMS9Yb01odUxmcVc1T3E0NGRiNXNZVXlxVkxKazNqNndNOHhVeVNxV1NKNFlNUWFYSy95T1RrcFJFOUtWTE5HelNoR28xYXhhWlg2MW1UVnAzNmxSay9HYTd0MnpoNHRtemhjYU01Q2VXbm52dE5kdzhQQmoxMm12czJyeVovVHQyc0hicDBoTFhNNmQyU0FqYi92NmIyQ3MzMnZoVnJsYXR5THlnT25WSzNJL3MrS0ZEbkMvWVo2MjBRa0pEQ2F4YWxUOW56ZUxNeVpOOC9kRkhqSjA4R1dkWDF6dGE1MkdnVUNobzNLQVdoNDRlTDNkaVRKT1ZDY0QwS2FQUjV1VlN0MkV6ZkFJS1A3d09xdHVBWFJ0V2tKMlovL05jdTM0VEFxc1YvVG05MWRtSXd4emVrNThnSGZMaWYxajIyM2Y4T3YwZG5ucnBMVUllTTk4bXRUUTY5QnBJZzJadHNiYXBtT1NvMnRxR0tmK2JoMVhCbjhjQkk4Y3hZT1M0VWw4L2NWZzN2UHdDeTEwTlZoYWE3Q3lBQ3Z0YWxKV3pxenN2VFo3R25zMnJDZjl6RnF2Ly9Ka1RoM1l6NU1YL2tKMlp6cXd2cHFESnlxVDdnT0VWbmhRRE9IenNPSTBiMUNxeGphTzRQeW1WU3J3OVhmSDJkS1ZCY0ZDUjh4cE5IdEZ4OFVURkpCQWRlNDI1aTlaWklFb2hoQkJDQ0NHRUVFS0k0a2xpVEZRSVJ5Y252SHg4VE1kdUhoNjA2ZHdaYlY0ZVJzQXZJSUFtclZ1Ynp0ZHQwSUFobzBaaE5CcXhVcW1vR2hTRWk1c2JBRUcxYXpQbXJiZnc4TTdmbThSS3BhSnRseTYwN2RJRmc4RkFqa2FEVHF0RnI5Zm4vNmZURlVxV0tSU0svSWV0Q2dVS0tIVWlwcy9BZ2FRa0pabldOZWoxS0syc2NIRjFwWFpJU0tGMmllNmVuZ3djUHB3YWRlc1dXYWRHblRyVXJGdVgrbzBibDNpL3BHdlhzTHFsZXF0T1NBaWpKMDdFcytCcmFXVmxSZnR1M1dqZnJSdlpXVmxrcHFlYll0TWJEQmdOQmd3R0EwYWowVlRsY3pOM1QwLytQWEVpdjhMT3lvcnF0V3BSdDBIaGZhTzhmSHlvV2FjT0xkb1YzOUpNazVWRmVrcEtpYS9ISEZjM04wWlBuTWphcFV0UktKV1BaRkxzdXBaTmdnbmZ2SXUrajNjdjh4cW5qeDBnTXoyL0drT2xVak5nNUdzMGFkUFZkUDVzeEJHMnJGN0UyWWpEQU5ScDJKU284MmM0L3M5T29pNzhTOGRlZzJqYXJydlpwRXpTdFZqKytPRnpqRVlqRFp1M3AwbmJyamc2dXpMM213K1orL1VIMUs3ZmhCYWRIaTl4MzdHU3VIc1YzN3J0T3IxZWQ5TlJ5UW1UNjBteGU2MDAxVmdsaVkrNURJQzlnMk5GaEZNdUNvV0MxbDM2VWl1a01YLytOSlZMa1JGTW56SWFwVkpKYm82R1hrT2VwMk92OHJXK0xNN1dIYnZwMjdYNFpMeDRjTm5aV1ZPemVpVnFWcy9mUDA0U1kwSUlJWVFRUWdnaGhMamZTR0pNVklpT1BYdlNzV2ZQUW1OOUJoWC9RTlhKeFlYUTVzMkxQWDg5S1hZcnBWSnBhcmxZMFVxS3g1eEd6WnFaSFg5aC9QaFNYZCtoUnc4NjlPaFJaTnpYMzkvc2ZIc0hoeks5OXBZZE90Q3lRNGRpejAvODZLUGJybUh1KzF0YVNxV1MzZ01IbHVuYWgwbkxKc0ZNLzJrUmlVbkplSHE0bDJrTmxVcU5RcUdnZXAwR1BQM1NXN2k0ZTVLZW1zeVJQVnY0WitjR3JrWmZBc0Ezc0NxOW4zcUJPZzJha3BHV3dvcDVNemgyWUFmTDU4MWczWkk1QkRkdVJVaVRWbFNyWFI5SEp4ZmlZNlA0NVl1M3lVeFB4Y25GamJEaFk0SDh4TnFZZDZhemFOWjB6cHc0eUprVEIwMng1R3F5K2V5TkVTaXRsQ2lWTnhLOEJvTWVnOTZBWHE5Rmw1ZEgrMTREelNaWDlIb2QxMktqc0hkMHh0Yk9BYVBCd1A3dDYwM25MVjFSVlJ3dnY4QWlZMG5YNGpBVTdKVjRYZVRKdzJBMDR1a2JnTDJERTlhMmRseUx1OEw2ditZQzRGZnBSdVZtUmxveWRnNU9aS1dua1phY1dHS2J4ZkltNXN6eDhnMWs3THRmczJINWZEYXYraE9qMFlpcmh4Y05tOTJkL2I4U2twSTRlLzRjTFNjL2UxZldGMElJSVlRUVFnZ2hoQkNpSkpJWUUwS0llOERhV2sySFZvM1lzR1ViVHcvc1g2WTFhZ2FITW5yU1ZJTHFOaVQ2WWlSenYvbVE2SXVScG1yQktqWHEwcTduQUJvMGJXdHFVZWZrNHNhd1Y5K2gzYm5UYkZ6eE8yZU9IK1RRN2swYzJyMEpHMXM3L3ZQNUxCTGpva2xOdW9aS2JjMkkxei9BMGNuRmRNOUsxV3Z6eHFjek9YMTBQeWNPN2libTBsa3kwbExJeTgwaE5ma2FlcDNPYkt6WDFRbzJYem1wVkZyeDdRZmowT2JsRmpsWHBVWmRiR3p0eXZRMXV0dk10Vi84WlB3d1VoTGpDNDJkalRqQzF2QkZadGRRV2xuUnBscy8wL0d2MDk4bCt1S050cW9sVmVXMTdGUjBUOE5iN2QyeTVyWnp6TVhVNDhrUjFLalhpQVUvZms1cVVnTFRwNHdtN05teE5HbmI5ZllMM0lFTm03ZlJ2bVVqMUdyNUo0Z1FRZ2doaEJCQ0NDR0V1UGZrcVpRUVF0d2p2YnUyNHIwdmZtTncveWVLdE5Fc3JScjFHZ0hnWHlVSXZWNkhvN01iRFp1M28ybTdiZ1JVcVZIc2RWVnExT1g1aVorUWNEV2FmM1pzNFBpQkhYUWZNQnhYRDI5Y1BienBOZVI1QXF2V3BFcU5vdTFCRlFvRjlVSmJVQy9VL0Y1OVJxTVJnMEZ2U3RBcHlHOW5xbEFxaTkxRFNxRlFFRkFsaUV0blQ1bkdWQ28xUVhVYk1tQlU2ZmNMdXg5NGVQdWhVcXNMalZXcVZndFBIMy95Y25QUWF2TXc2UFdvMU5iNFZ3Nml5eE5QVWFsNmJkUGNtc0dOeWN2TlFhRlE0dVVYU084aEx4UjdyOUxzcFZhV3hOaDFOZW8xWXZ6SFAvTEhENTl4N3RSUjBsT1R5cnlXT1RxOW51V3IxL0RmTjBkVTZMcENDQ0dFRUVJSUlZUVFRcFNXUXBkMW9lakdSRUlJOFpEcjJIOGNqVUpxOHRWSFkrL3BmZC84NkNjNmRleEtyKzVkeXIyV0pqc1RXenVIWXBOUER3cURYby9CYUVDbFV0OSs4aU1xOFdvTU9wMFczOENxdDUxN05mb1NLcFVhVDkrQU10L1BhRFJ5K3VqK1lwT2haYlhtNzQxczNiYUpxZSsrVktIcml2dFh4LzQza3JrNzFxK3lZQ1JDUE56YTllaHIrbnpyc204c0dJa1FRZ2doaEJCQzNQK1VsZzVBQ0NFZUpjTUdkdU9QeFg5aE1Cakt2WmFkdmVNRG54U0QvRFora2hRcm1hZHZRS21TWXBDL3gxeDVrbUp3bzBxd0loa01CdjVZdkpSaFQzYXYwSFdGRUVJSUlZUVFRZ2doaExnVGtoZ1RRb2g3cUg3ZDZnVDR1TEpraFZST2lFZkxrdVdyQ1BCeEphUnVOVXVISW9RUVFnZ2hoQkJDQ0NFZVliTEhtQURndDBYckxSMkNFSStNVjU4YndKakpYOU81ZlRzOFBkd3RIWTRRZDExaVVoSy9MMXJDak0vSFd6b1VJWVFRUWdnaGhCQkNDUEdJazhTWUFHRHVvbldXRGtHSVIwYUFueWY5ZXJUbXF4ay84Y2w3VXl3ZGpoQjMzVmN6WmhMV3N3MEJ2aDZXRGtVSUlZUVFRZ2doaEJCQ1BPSWtNU1lBMmFSYlBIbzY5aDlIbytBYUZydi8wQjVKV0pzQUFDQUFTVVJCVkFGZEdUUDVhNWFIcnlXczkrTVdpME9JdTIzNTZqVmN2UnJEdStNR1dqb1VJWVFRUWdnaGhCQkNDQ0ZranpFaGhMQUV0VnJGK3hOSE1uZmVINXc5ZjhIUzRRaHhWNXc5ZjRHNTh4Zncvc1NScU5YeVhod2hoQkJDQ0NHRUVFSUlZWG1TR0JOQ0NBc0o4UFhnOWRFRG1mTGhKeVFrSmxrNkhDRXFWRUppRXBNLytKalhSdytVRm9wQ0NDR0VFRUlJSVlRUTRyNGhpVEVoaExDZ2RpMGIwdi94MXY5bjc3N0RvanJhTm9EZjI0Q2xJMFdwRmdSQkZNUmVVUlI3NzdHWG1CaWp5UnRMWXFKcDVrdlR4TVQzVFRVbWRtUHZ2ZmRlVVJFRlFhVkxrNzZVTGQ4ZjZBclNkbUZoQWUvZmRYbHg1cHc1TTgrNGh1enVjMllHY3hkOGp2VDBESDJIUTZRVDZla1ptTFBnY3d6djN4bCtIWHowSFE0UkVSRVJFUkVSRVpFYUUyTkVSSG8yYXBBLzJ2bTZZZTdDTDVnY294b3ZQVDBEY3hkK2dRNis3aGcxeUYvZjRSQVJFUkVSRVJFUkVSWEN4QmdSVVRYdzlzUkJhT0hwZ25mbnp1ZXlpbFJqSlNRbTRkMjU4OUhDMHdWdlRSeW83M0NJaUlpSWlJaUlpSWlLWUdLTWlLZ2FFQW9FbUQ1cEVQcDFiNFVac3o5RWFGaTR2a01pMGtwb1dEaG16UDRRL2J1M3h2UkpneUFVQ1BRZEVoRVJFUkVSRVJFUlVSRmlmUWRBUkVRdmpScmtqM3EyZFREM2swOHhaY0k0REIzWVg5OGhFWlZweDU3OVdMMytYOHllUHBKN2loRVJFUkVSRVJFUlViWEd4QmdSVVRYajE4RUhyZzBjc1dqcGFseTdHWWpaTTZmRHh0cGEzMkVSRlpHWWxJU2ZmMXVPdUxoby9QcjliRGpXNDc5VElpSWlJaUlpSWlLcTNyaVVJaEZSTmVSb2I0UGZ2dnNBcnM1V21ETGpmV3pldmd0S3BWTGZZUkVCQUpSS0pUWnYzNFVwTTk2SHE3TVZmdnZ1QXliRmlJaUlpSWlJaUlpb1J1Q01NU0tpYWtvaUVXUFM2RDRJOEd1TlgvN1pqdDBIRG1IY3FPSG9IZEFkWXBGSTMrSFJhMGl1VU9Ed3NSUFlzR1U3SE90YTRqZk9FaU1pSWlJaUlpSWlvaHFHaVRFaW9tck8wZDRHMzM4NkhYZUN3N0YrMnhHczNyQUpRd2IwUTY4ZTNXRExKUmFwQ2lRa0plSEk4VlBZdVhjL0dqcmJZZjY3bzlETXM2Ryt3eUlpSWlJaUlpSWlJdElhRTJORVJEVkVjODlHV1B6Wk93Z0ppOFMrb3hjeDVaMXRjSE50REgrL1RtanA0dzBuUndkOWgwaTFTRlIwREc0RTNzYkpNK2NSR3ZZUVhUdTB3UDk5TkJudXJzNzZEbzJJaUlpSWlJaUlpS2pjbUJnaklxcGgzRjJkTWNmVkdiT21Ec1dsNi9kdzRkbzFyTm53THdSQ01ieTltc0xGMlFrdVRvNXdjblNBdVprWmpLVlNTSTJsa0lqNUs1OWV5cFBMSWN1U0lVc21RMXA2T3FLaVl4QVJGWTJJeUNqY0Ryb0hsVktPbHQ3dUdOU3pGZHAvUEFFR0JoSjloMHhFUkVSRVJFUkVSRlJoL0phVWlLaUdNakNRd0srREQvdzYrRUNsVWlFNk5oRkJJWThRRlIyUEU2ZUNFQjJiaU14TUdiSmtPY2pLbGtFdVYrbzdaS3BHeEdJaGpJMmtNSllhd3NSRUNrZDdHN2c0MktHMXR6TW1qZkNEbzcwTkJBS0J2c01rSWlJaUlpSWlJaUxTS1NiR2lJaHFBWUZBQUNjSFd6ZzUyT283RkNJaUlpSWlJaUlpSXFKcVM2anZBSWlJaUlpSWlJaUlpSWlJaUlpcUFoTmpSRVJFUkVSNmxwejRGSG01T2ZvT2c0aUlpSWlJaUtqVzQxS0tSRVJFUkZRcjdGajlDOHl0ckZHL3NRZGNYRDFoYUNUVmQwZ2F5YzNKeGgvZnpFTldSaHE4Mi9xaFZhY0F1SHA2YTdYUDMvWlYvME5PZGhZQW9GbXJUdkJ1MjZXeXdpMjNySXgwcUZRdjk3czBNYlBRWXpSRnJmL3RHd2lFSW5qNXRrY1Q3OWFRR3B2cU95UWlJaUlpSWlLcUJFeU1FUkVSRVZHTjkrUmhNQzRjMzZzdVQvbmdTM2kxNnFqSGlEUjNhTnRxUEV0OENnQzRldVl3VXA4bHd0WFRXNnMyQXErY1FWWkdHZ0Nnam0yOWFwa1krK0hqYVVoUGZhWXUvN2p1aUI2aktTdzJNaHkzTHAwR0FOeThjQUl0Mm5mRCtKa0w5QndWRVJFUkVSRVJWUVl1cFVoRVJFUkVOZDZGWXkrVFlpWm1GdkJvMFZhUDBXZ3U4bEVJemgzWnBTNmJXZFRCMkhmbWF6VmJyQ0lDcjV6QnhqK1hRS1ZTVlVsLzFkV3AvZHZVeHdLQkFOMEh2cUhIYUlpSWlJaUlpS2d5Y2NZWUVSRVJFZFZvc1pIaHVIbnhoTHJjcmx0ZmlFVFYvMjJ1UWk3SDFyOS9nbEtadjd5Z1FDREF1SGMvaHFtNVphWDNIWGIvTnZaditoc1JZZmNCQUM2TlBkQXBZRkNsOTFzZHBTWW40dGFsVStxeVo0dDJjSEJwcEwrQWlQUk1wVkloS2pZQjkwSWVJekxxS1NKaTRoRWRtNGpNTEJteXNuSWd5OG1HWEs0c3V5RjY3WWpGUWtnTmpXQnNiQWdUWXlrYzdXM2c0bUFIWjZlNmFPcmVBRTcydGxYMjRBY1JFUkZSYWFyL053WkVSRVJFUktYWXNlWlhkWEpKSkJhamM2OGg1VzRySXV3Qk5pNWZYS0Y0eGt5ZkR4ZlhKbVhXTzdEbEg4UkVoS3ZMQVlQSG9uSFRGb1hxS0JVS25EbTBBM0o1SGdJR2o2MVFYQUR3T0NRSWgzZXNSV2pRemNLeGJQNEhYcjd0WVdsdFYrRSthcHFUKzdkQW9aQ3J5N3I0ZXlhcWFYSno4M0R4V2hBdVhndkNqZHNoRUlqRThQWnFpdm91emdqbzNoSk9qZzR3TXpPRnNWUUtZNmt4eEdLUnZrT21ha2d1VnlCTGxvVXNtUXpwNlJtSWlvNUJSRlEwcnQyT3hNcU5oNkZTeXRHeXVUczZ0UFpDaDlaZU1EQ1E2RHRrSWlJaWVrMHhNVVpFUkVSRU5kYjVZM3Z3Nk1GZGRWa2hsK09yOTdSYkJxK0J1eGRtZmZZekFDQXZOeHNKc1ZFVmlpa3ZON3ZNT2lGM3J1UE1vUjNxY2lPUDV1ZzVkRUtoT3JHUjRmajNqOFdJalh3RWdVQ0FodTVlY1BYMEtWZE1JWGR2NE9TK3pVVVNZZ0FnRW9uaDA4NnZYTzNXZEJscEtiaDg2cUM2N042c0pWeGNQZlFZRVZIVkNnbUx4TDZqRjNEcXdpMDBjWE5EdHk2ZE1YbmltM0Iwc05kM2FGUURpY1VpbUp1Wndkek1EUFhzN09EbVduajJiWFJNTEs3ZnVvMTl4OC9ocCtWYjBMV0REd2IwN0FoM1YyYzlSVXhFUkVTdkt5YkdpSWlJaUtoR0NyOS9CM3ZXLzZudk1MU1drWmFDamN0L1VPL3JaVzVsamZFekYwSW9MTHo5cjlUWUZDbEpDUUR5bHpiYjhNZjNtUGZ0Y2hpYm1tdlVqMEl1UitDVk16aDFZQ3Rpbm9RVnVTNHhNRVRicm4zZzMzOFVMSzF0S3ppcW11bk1vUjNJeTgxUmx3TUdqOU5qTkVSVjUwNXdPTlp0UFlLSW1FUU1IZGdmYTVhL0RSdnJPdm9PaTJvNVJ3ZDdPRHJZWTFDLzNraElTc0tSNDZmdytROXJVTi9SQnVOSDlFSnpUeTVqUzBSRVJGV0RpVEVpSWlJaXFuRVM0cUt3OW45ZnFaZkFFd2dFc0tubldLaE9ZbHkwT3Zsa1lXVURBeU9qWXR1eXNxbGJZajgvcmp1aVVUenpKdlRTcUo1Y25vZlZ5NzVFZW1veWdQemsxSlRaaTJCdVdmUUxhVXRyTzR4NDh3T3MrK1ZyQUVEYXN5UnMvV2NaSnYzbjgxTDdTRXRKd3FGdHEzSHA1QUZrcEtVVXVXNW9KRVhIZ0VIbzJuZDRsZXhuVnRYa2VibjRlT3FBY3QzNyt6ZHpkUnhOVVpyK215S3FETkd4aWZqbG4rMklmcHFDY2FOR29FK0FQMFFpTG90SVZjL1cyaHJqUmczSEc4T0g0TkN4azFqeSsxWTQxclhFZTI4T2g2TzlqYjdESXlJaW9scU9pVEVpSWlJaXFsRmlub1RocnlXZklDTTlWWDF1d0ppMzBiWHY4RUwxNWsvcEI0VThQM0UyY3Rwc2VIaTNxZEk0WDZWUXlMSCsxMi93T1BTZSt0em90K2JDdWFGN2lmZjR0UFZEY09lZXVIYnVLQURnenJWenVIcjJDTnAwS1RrUmQrWDA0V0xQbTF2V1FjZUFRZWdVTUFoU0U5Tnlqb0tJYXFLOFBEazJiRCtLWFlmT1kvd2JJN0Y0eUtBaXMxU0o5RUVrRXFGLzd3RDA3ZGtkVzNmdHdjeFBsbUZJbjA0WU43d25KQkorWlVWRVJFU1ZnKytFaVlpSWlLakd5TXBJeHgvZmZWaG9KcFJmbjJGRmttSXFsVXFkRkFNQVl4UE5saCtzTERuWk1xeGV0Z2gzcjE5UW53c1lQQll0Mm5jcjg5NGhFOTR0dE5UaDduVy9xNWRZMUlTTGF4T01tL0V4Rmk1Ymo0REJZNHNreGJiKzh6TWUzcnVsbmwxSFJMVkxkR3dpM3YzNFp6eUtTc1dxUDM3QjZHRkRtQlNqYWtjb0ZHTDBzQ0ZZOWNjdkNJOUt3Y3hQbGlFNkxrbmZZUkVSRVZFdHhjZHZpSWlJaUtqR01EWTFRKzloRTdGcjNlOEFnSzU5aDJQQW1MZUwxSHV4eE9JTFpoYjZXekl3THVveDF2ejNLeVRFUmFuUE5XN2FBbTM4ZWlINjhVUElzaktRbFprT1dXYit6NnlNOVB4eVJqb3kwMU9SbVo0S1dXYUcrdDVzV1JhMnJWcUdhZk8rS2JGUGtVZ003M1orNk5KcktGeGNtNVJZVDZsUTRQS3BnN2g4NmlBc3JlMHdmUEo3OEd6UlR1T3h4VVkrZ2tSaVVHUVp5NHBTS3BWSWpJdUduWU96MXZlS3hCTE1XUEJEcVhWT0g5eUdlemN2cThzajM1d05tN29PV3ZkRlZOMmR2bkFMeS83YWlpa1R4MlBvZ0g3NkRvZW9URGJXZGZETjV3dXdjKzkrdlBmeHovaGcra2o0ZGZEUmQxaEVSRVJVeXpBeFJrUkVSRVExU3VkZVE1RDROQWFXMXJibzFtOWtzWFZVU3FYNldDQVF3TnpLdXFyQ0swSWdGQlpLaWdIQXczdTM4TjNjeWVWdTgzN2dWVnc3ZXhTdHUvUXNjczNUcHkxR1RwdFQ3TDVscnlxNEhHVktVanpTVTU5cEZjZit6WC9qZnVCVnVMZzJRY3VPUGRDMmF4OFlHQmEvbDVzbUZBbzVycDg3aGhQN05pTXJJdzJmTEYwRHFiRjJ5ejRLQkFLNGVwYjhKV3A2YWpKQ2cyNnB5dzJiTkVPN2JuM0xIVE5SZGJWbHowbnNPSEFlUzcvN0dtNnVqZlFkRHBGV2hnN3NqMlpOUGJGZzBUZUlTMGpHcUVIKytnNkppSWlJYWhFbXhvaUlpSWlvUmxuODBWVDE4ZVZUQjR1djlNcXFnRDkrVW5SVzJhdmVYYmkwSW1HVnFLNkRDK28zOXNTVGg4RTZiWGZ2eHIvUTFMY2RqRTBMTHhQcDJLQ3hSa2t4QU1oNEpSRm1hVzJuY2YvcHFjOFFjdWM2QUNBaTdBSGlZeUlybkdEYXQrbHZuRDIwUTEwK3NYY3orbzkrczBKdHZ1cjRuazNJeTgxUmwzc05IVjlxL1pDN04zRHQ3QkYxZWV5TWozVWFENUd1S1ZVcS9MVjJEeTdmRE1YdlB5MkJyWTMrSGd3Z3FnZzMxMGI0L2FjbG1MUGdjeVEvUzhQYkV3ZEJLQkRvT3l3aUlpS3FCWmdZSXlJaUlxSWFKU0UycXV4S0JhaFVLbzN1VVNvVTVRMnBURzM5ZWhkSmpBbUZRcGlZV2NMVTNBS201cFl3TVRPSGlaa2xURXpOWHg2Ym1jSFkxQndtcHVZd05qVkg0T1hUMkx3aVA0R1htWjZLdlJ0WFlQUmJjOHNkVjBweVlxR3lsWTNtaWJHYkYwOUNXV0Jtbm5kYlAwZ01ETXNkQ3dCMDdqa1k1NC91VnI4VzU0N3NRcGRlUTNRMjR5OGxLUUdYVHV4WGx4dTROWVdiVjh0UzcwbUlqY1NOQ3lmVVpTYkdxTHI3YSswZUJBWkg0cmVsaTJGbXB0Mk1TNkxxeHRiR0dyOHZYWXk1QzcvQWlyVjdNWDNTSUgySFJFUkVSTFVBRTJORVJFUkVSSldzUlFkL1NBeU5ZRzVaQjZZV1ZqQXp0NFN4cVRrRVdqNzUzcnBMTDF3NmVSQlBIdDZEeE1BUURScDdBa0NoZHJKbFdScTNsL1EwV24wc0ZBcFJ4NmFleHZkZU9YMm9VTGxObDE0YTMxc1NhenQ3dE83Y1U5MTJYbTRPRHU5WWk1RnZ6cTV3MndCd2RQY0d5T1Y1Nm5MdjRaTjAwaTVSZGJGbHowbGN2aG5LcEJqVkttWm1wbGo2elNLOE8zYytyS3hPY2xsRklpSWlxakFteHFqUzNMaDBDYUhCd2VnN2RDak1MY3UzNFgzazQ4ZDRHaE9EWnI2K01KSktpNjJUazUyTk96ZHV3TGxoUTlTMXQ5ZW8zY1NuVC9Fc09Sa04zZHdnRmxmZWZ3YlhMMTFDY2tJQ09uVHRDbE56ODdKdktLQXl4djRzS1FsR1VpbWt4c1lBQUhsZUhoSVRFbUJwWlZWaUh4V1JHQjhQdVZ3T2F4c2JTQXdNZE40K0VSRzlubjVjZDZUVTYrbXB6L0R0bklucTVmSm1mYjRNRGR5YWF0UjJZb0ZFa1M0WkdrblJzbVAzQ3JjakVBZ3dlUHdNN0Z6N0s4Wk0vd2gyRHM3NTdSc2FJZlA1Zm1GUmowTTFidS91OVF2cTR6cTI5U0RTOEgxUlJOZ0R4RVU5VnBldDdlelJ3TjFMNDM1TDAzUElPRncvZHd3S2hSd0FjUFhNWVhUdE8wSTkxdkpLaW8vQjFUT0gxZVdHVFpyQnpjdTNRbTBTVlNkbkxnWml4NEh6K1AybkpVeUtVYTFqWm1hS243NzlDak5tZjRoNnRuWGcxNkhrdlNTSmlJaUl5aUxVZHdCVWU0VUdCK1BtNWNzd05Dci9CdXhYenAzRDluWHJDaTNUODZwSG9hSFl1bVlOVXBLU05HNzMrSUVEK0h2WnNrcGRNa21sVXVIWTNyMDRmZml3MWsrREE1VXo5dThYTE1DcFF5K2Y3bzZMaWNIUGl4Ymh3ZDI3cGQ0bmw4c1JIaEtDeFBoNHpZSUhFSHo3Tm43NDdETXMrK29yWktTbmEzd2ZFUkZSUlIzY3VyTFFIbExyZnZrYUYwL3NVeWRhYWpvWDF5WjQvOHYvRlVvVTJUbTRxSThmaHdUaCtKNk5TRTlOaGp3dnQ4aWZuR3daNHFJZVkvT0twUWk3ZjF0OW4yTURONDFqdUhLNjhONXVyVG9IbE92OVRuR3NiT3FpYmRmZTZySlNxY1NoN2FzcjNPNkJ6U3NMdmZmck8ySktoZHNrcWk2aVl4UHg4L0l0K1BhTGhkeFRqR290V3h0cmZQZmxwMWkyZkN1aTR6VC8vRTlFUkVUMEtzNFlvMG9URngwTmExdmJDaVhHd2tOQzBORE5EY1ltSmlYV2VSSVdCb0ZBQUpkR2pUUnVOeTBsQlFhR2hqQXdyTmcrR0tXNWUvTW1raE1UMGRIZkh5Wm1abHJmWDFsajEwUjJkamFpSHo5R2VHZ293a05DRUJFZURybGNqbFlkT21EVTVNbGwzdjgwSmdhYlZxNkVtWVVGWkptWjJMeHFGZDZhUFJzaWtVaW5jUklSRWIzcTFxVlR1SEw2Y0tGenFjOFNzWDNWLzNCcS8xYjBHallCTFR2MjBEaUpNMjlDeFpjSExHakJOTjNzamZMdDMzc0tsWDNhZDhYOTIxZlY1WU5iVitIZzFsVmF0ZG1xVTRCRzlYS3laYmg1OGFTNkxCQUkwTHB6VDYzNktrdVBRV053NWZSaGRUTHp6dFZ6aUg3eUVJNzFHNWVydllpd0J3aThja1pkZG0vZUNvMDhtdXNrVmlKOXk4dVRZOUhTMVpneWNUemNYSFg3dVlDb3VuRnpiWVRKRThaaTBZK3I4TnQzSDBBaTRkZGFSRVJFcEQyK2c2QUsyN1Z4WTdIbm44YkV3TnpTc3NUcnhYRnYyaFNXZGVvZ015TURPZG5aU0h6NkZBMGJOMFpvY09ITjZ0MDhQUkVlRWdJQUNMbDNEK2FXbG9pTmlpclNua2dzUnYxaWtrYXBLU2t3MDNKcHcrTHMzN2F0eEd2M0FnTUJBRm1abWFYV2U2R3Vnd01jbkowcmZlekZpWTZJUUVweU1xSWpJaEFkRVlHa2hBU29WQ3BJSkJJNE5XZ0F2MTY5ME1qZEhRMGJsLzFsVkZKOFBQNzUzLytnVkNveFpkWXNSRWRFWVB1NmRkaXlhaFZHVDUwS29aQVRWWW1JcUhMY0Q3eUtqY3VYcU10bUZsWlFLcFhxSlFhVDRtT3g4YzhsT0xsM013YU9tNDRtelZ0WGVZeTVPZG1WMG03cnpqMXg1K281M0x0NXFWejMrL1VaaHFhKzdUU3FlK1BDY2VSa3k5UmxOeTlmMUxIVmZHOHlUVmhhMjZGVjV4N3FKS2RLcGNLaHJhdng1cnl2eTlYZS9rMHIxTWNDZ1FCOVIzSzJHTlVlRzdZZmhYMDlKd3dkMEUvZm9SQlZpYUVEKytQYXpVRDh1K01ZSm8zdW8rOXdpSWlJcUFaaVlvd3E3T0twVXlWZWU1YVVWT3IxVnhrYUd1TGk2ZE1JQ1FwU243dDYvanl1bmo5ZnFON2k1Y3V4Zk9uU1F1ZGVMUU9BaGFVbEZpeGVYT1I4ZWtvS3NyT3pNWC82ZEkxaks2ai84T0h3NjlVTFo0NGVMYlB1clN0WE5HcXpxWThQQXE5ZDAvbllMNTg1Zzd5OGw1dk1SejE1Z25QSGp3TUFHanhQZEowK2NnUUdob2FvNStpSXhoNGU2TnFyRnh6cjE0ZTlrNU02a1JYeDZCRisvK0VIREI4M0RvNzE2eGM3aHBqSVNLejY5VmRrWldaaThzeVpjSFJ4Z2FPTEM1SVNFbkRxMENFb0ZBcU1uam9WRW9sRW83OFRJaUlpVFowL3RnZTcxLytoWGlwUExKWmd5dXhGcU90WUg2Y1BiTVBwZzl2VXlaeTQ2Q2RZc1dRQm12cTJ3NkN4NzhDbW5tT0o3ZHJhTzJuVWYwSnMwWWRVeW1KaVpnRWphY2t6d3d2S2xtV3FFM3pGRVFnRW1QekJsN2gwY2o5dVhEaUJ1S2pIeUpGbFFhVlNGVnRmTEpiQTNNb2FMcTRlYU5ldEQ5eThXbW9jOTRWait3cVZPd2JvWmhiY3E3b1BISU5yWjQrcWw1VU9EcnlDeHlGQld1OWxGbnpyY3FFbEk3M2Irc0c1b2J0T1l5WFNsK2pZUk93NmRCNnIvdmhGMzZFUVZhblpNNmRqeW96M0VkQzFEUnpyY2ZsUUlpSWkwZzRUWTFSaGk1Y3ZMM0x1eUo0OU9MNS9QLzd6NmFkd2NOWnVvL1NNdERUazVlVmh5K3JWeUpiSk1ISEdqR0xyelZ1MENKR1BIMlB6cWxVWU5IbzAzSnMyTFZKSFdNelNmYms1T2NqT3pvWnQzYnBvMHF5WlZyRzk4Q0l4Vk56WUZRb0ZmdnJ5UzJTa3BlR2piNzZCaWFubUcxOVh4dGdQN2RxRnJNeE05Zm1IOSsvajRmMzdBSUQzRml3QUFBd2ROdzd0dW5RcGRWbXArTmhZUkQ5NUFrVUplNTRGWHIyS2JldldBUUNtenBvRlZ3OFA5YlcrUTRkQ3BWVGk5SkVqU0U1TXhOaTMzb0tOblYxcGZ4VkVSRVFhU1VtS3g0NDF2eGFaS1RWczhudHdjYzMvZjFHdllSUFFxZWNnSE4rekVSZU83WVZjbnYvQXlMMmJsL0hnem5WMDZUVVVBVVBHd1VocVhLVDkrVXRXYWhSSGVaWmNEQmcwQmwzNkROT283dm1qdTdGejdXK2wxaEVLaGVqWVl5QTY5aGlvZFN5YUNyOS9CN0dSNGVxeVJSMGJOUFZ0WHlsOTJkUjFnRS83YnJoNTRZVDYzTUd0cXpCajRZOWF0Yk4vOHorRnlxMDZCU0ErSmxMais5TlRueFVxYTNNdkFGaloyRUZpVUhuTGQ5UHI3WmQvdG1QOEd5TmhZMTFIMzZFUVZTa2JhMnVNSHowU3YveTlEZDkvV3I0SFhvbUlpT2oxeGNRWVZZcmcyN2RoSkpYQzNrbXpwNndMTWpVM1IxNWVIaUlmUFVMM2Z2MlFMWk1oTGpvYXZ1MEtMKzlqVzY4ZTd0eThDUUR3YnQxYTQ2VVJVMU5TQUFEdVhsNFlPR3FVMXZHVjVkTHAwMGlNajBmdklVTzBTb29CbFRQMmhVdVdBTStmRmw4NGF4YjhldlZDNzBINVQzWW5QSDBLQU1qTHpTMXpyNVd3Qnc4Z0Zvdmg4TXBybWkyVFllK1dMYmgyNFFJczY5VEI1Smt6WVZ1M0xuWnUySUFXYmR1aW9ac2JBS0RmOE9Hd3NMTEN2cTFiOGQrdnYwYkFnQUhvM0tNSDl4MGpJcUp5eVVoUHhabUQyM0gyOEU3azVlYW96NHRFWW94OGN6WmFkeW04NTVXSm1RVUdqWHNIblhvT3dzNDF2Nm4zNDFMSTVUaDFZQ3NNakl6UWEraUVLaDJETGhXY1RXWm9KSVZZWWxBcC9adzV2S05RdWIxLy8wcGRKcm5Ib0RHNGRmR2tldVpiMlAzYkNBMjZDVGN2WDQzYmlJdDZYS2k4OHFmUEtoVFRrdmx2YWxWL3hvSWY0T3JwVTZFK2lZcHo1MTRZb3ArbVlQR1F5cG0xU1ZUZGpSdzZDTHNQSE1LZDRIQTA5K1QrZWtSRVJLUTVKc1pJNXhMajR4RVRHUWxQYjIrTk43Wi8xZjA3ZDVDWGw0ZG12cjY0ZWVVS1RodzRVQ2c1bEJRZkR3QUlDUXFDbGJVMWNyT3prWlJkL0o0ZFJsSXBUTXpNMU9XMFovbFAvVnBZV3BZcnR0TElzckp3Yk44K1dGbGJvMHVQSHVWcW96TEhEZ0JDZ1FEaTUwc1oydGpad2NEUUVDZWZMM05vYkZMTWNrNHFGV0tpb25EejhtVTA4L1ZWMzZ0U3FYRGo4bVVjM0w0ZDZXbHBhT0xsaGRGVHA4TEUxQlNwejU0aCtQWnQzTGg4R1cvKzV6OW80T29LQU9qVXZUdnNuWnl3OFo5L2NHRDdkbHcrZXhZOUJ3eUFUNXMyM0h1TWlJZzBFaEgyQUpkUEhjQ05DeWNLSmNRQXdOalVET05uTG9SN3M1S1hCYlMyYzhDMEQ3L0I3U3Ruc1h2REgwaE5Ub1NuVDF2MEhESWVBT0RjcUFubWZmZVgxbkVWdkVmWCsyMXA0b3QzUjZxUGgwNmNpVTQ5Qit1OGorVEVwN2gzNDZLNkxCS0owZDYvcjg3N0thaWVZMzE0dGV5QXU5Y3ZxTThkMmJsT3E4UVlVVzIxYnR0UmpCczFndStqNmJVbEZBb3hidFJ3ck45MkJJcy9lMGZmNFJBUkVWRU53c1FZNmR6Tnk1Y0JBSjdlM3VWdUkvRHFWZFJ6Y0lDZHZYMngxNWQ4OWxtcDVZTGErZmxoMkxoeDZuSjZlam9BNE9HREI4aDRmcXdwc1ZpTTNrT0dsSGg5NzVZdHlNck14TWhKa3lBeEtOK1QycFU1OWxkSkRBd3dlc29VN051NkZZZDI3aXh4SHhJRFEwTjR0V2lCb1dQSEFnQ1NFeE94OW84L0VCc1ZCUU5EUXd3Wk13YnR1M1pWSjBJdHJLenc1bi8rZzkrWExNSHFYMy9GOUxsejFiTUhHN203WTg0WFgyRFA1czI0Y2VrU05xMWNpVk9IRHVIOVR6L2w3REVpSWlyVHRiTkhjUG5Vd1NMbmZkcDF4ZENKTTJGcXJ0bURMOTV0dTZDSmQydWNQYndUblhzTlVmOC96TURRQ1BXY0dtZ2RWM251cVM3dVhEdUgwS0NiR0RicHZWTHJuVG00WGIzZkZ3QTBiOU1KWmhhVnYzeGJ0LzZqQ2lYR0hqMjRxL1dzTWFMYTVzSERTRVRFSktKUGdMKytReUhTcTk0QjNiRnEvVWFFaEVYQzNWVzdiUnlJaUlqbzljWEVHT21VVXFuRWxYUG5BQUFlelp1WHE0M01qQXpjdTMwYkFmMzdsMWhuK3R5NUNBOEp3ZEc5ZTlGL3hBZzRQZC96cXpqbUZoYUZ5cXJuWCtpRUJBVWhKQ2hJcTlqTXpNMUxUSXc5Q0FyQzlZc1hZV1JraExBSER4RDI0SUhHN2I1WTByR3l4MTZjWnI2K2FPYXIzUmRMVnRiV01KSkswY3pYRndOSGpZSmxuYUpmaXRWMWNNQ1lOOS9FMmovL1JHeFVWS0ZsTmFYR3hoZzlaUXJhZE9xRWZkdTJvV08zYmt5S0VSR1JSZ2FPZlJ0aHdZRjRHaE1CQUhDczN4aDlSazZHcDA5YmhBVUg0c3VaMmkrVGZHamI2Z3JGOU9PNkkrVzY3L3FGNDRoOEZLSlIzWVM0NkhMMVVackhJVUhZdTNFRm5qeThCd0JvMUtRNVdyVHZWbXpkckl5MElnbkpydjFHRmx0WDF4cTROVVVEZHk4OERubjV2azJiV1dQbGZYMWVlSFYvdDRxMlI2UUwrNDlkd05DQi9ma2VtbDU3WXBFSVF3ZjJ4NzZqRnpHSGlURWlJaUxTRUJOanBGTzNyMTFEMnZNOXZMNmRQMStyZTRkUG1JQzJuVHNqOE9wVktPUnk1R1JuNDlLWk00aU95UC9pNjlLWk0rcTY3ZjM4Y09mR0RZaEVJclQzODRPQm9lWWJtdnUyYTFka3p5NU5mRGw3Tm95azBtS3ZaV1prWVB2YXRRQ0E3T3hzbkR0K1hLdTJYeVRHS252c0FCRHg2QkgrWGJFQ1VtTmpEQjAzVHAzSTFFVGJ6cDBCQUFLQkFOTSsrQUJpY2VtL1FqeWFOOGRIWDM4TlN5dXJZcTgzY25mSGU1OThVdTRsTjRtSTZQVWpNVERFNkxmbllmK212K0UvWURROGZOcm9PNlJ5aTNvVWlxaEhvVlhlYjBUWWZSelpzVTY5ejlvTHU5Zi9nU2JOVzBOcVVuU1AxSE5IZGhkYXV0TFYwd2ZPRGQwclBkWVgvUHVOeEtvQ2lUSE9HcVBYV1c1dUhrNWR1SVUxeTkvV2R5aEUxVUt2SHQwdzVaMXRtRFYxS0F3TUpQb09oNGlJaUdvQUpzWklaMVFxRlU0ZXpIK1N1RVhidGpCOVpXK3I2eGN2UXBhVmhjNGw3TDFWejhFQlFINlNDUUJPSFQ1YzZQck9EUnZVeCszOS9IRC96aDA0MWErUHZMdzg1T1hsRmR1bXNZbUp6cEl1T2RuWnNLMWJ0OGg1bFVxRmpYLy9qZFRuQ1VIZmR1M3d4dFNwR3JXNWFlVks5ZEtUZ083SHJsUW9jT1hjT1R3SkQ4ZVRzREFBUUhoSUNJeE5UTkRSUDMvWmxlM3IxbWtVSy9BeU1RWkFuUlNiUDMyNnh2Y1haQ1NWWXRHeVpVeUtFUkdSMWx4Y1BUQmo0WTlsMXJPMWR5cXpUbm5rNWVZZ0pTbWhVdHF1VEk5RDcrSFlyZzFGRW1Jdk9MaTRJak1qclVoaUxEc3JFMmNQN3l4MHpyKy85alB6S3FKcHl3NndjM0JHZkV5aytoejNHcVBYMWNWclFXamk1Z1liNjhwZnlwU29KckMxdG9hYmEyTmN1bjRQZmgxODlCME9FUkVSMVFCTWpKSE8zTHB5QlhFeE1YQndkc1liVTZjV1NYZzh1SHNYc3F3czlleW9rdlFjT0JBOUJ3NVVsdy92M28wVEJ3NWc4ZkxsaGVvbEp5WWlPVEVSWDgyZFcySmJYLzc4TTZUR3h1VVlUV0U1MmRsUUtwWEZ0blYweng2RUJnZWpmZGV1dUhUNmRJWDYwZlhZRFF3TnNXZnpabGhZV2NHbFlVTWtKeWFpdlo4Zmhvd2RXK2oxNmR5alI2bXZ5OTR0VzBxY0JkZXRkMjlOaHdjQUNMbDNEekdSa2JBb1lSWVpFUkdScnN4ZnNySlMyZzBMRHNRZjMzNVk0WFlHajNzSFhmb00wNmp1cTh2NWFVcWxVdUh1OWZNNFJBUTF4UUFBSUFCSlJFRlV0WCtiZXNuRVYzbTJhSWVlUThiRHhiVkpzZGZQSGQwTldWYUd1bHpQcVVHVno5UVRDQVRvMW04a3R2ejlrL3Jjb3dkM0VYNy9EaHA1bEcvNWJxS2E2dUsxSUhUcjBybnNpa1N2RVgrL1RyaHc3Um9UWTBSRVJLUVJKc1pJSi9KeWMzRm8xeTRBd0lBUkk2cGtGdERFR1RPS1BaLzQ5Q2tPN05pQk9qWTJNREF3QUpDZjJDbXZMajE3NHNWb1hrMk1YVDEvSHNjUEhJQ0Rzek1HamhwVjRjU1lwalFkdTBna3dxZExsc0RrK2V5OXdHdlhZQ1NWNnZUMTZUdE1zeS8wQUNENDltMmNPWG9VVnRiV21QcmVlenFMZ1lpSWlBckxTRS9GMVRPSGNlbkVmaVRGeHhhNUxoQUk0Tld5QTNvT0dRL0hCbzFMYkVlV21ZSFRCN1lWT3RldGl2WVdlMVhMVGoxd1lNdEtaS1NscU04ZDI3MEJiM3Q4cjVkNGlQUkJwVkxoeHUwUVRKNzRab1hieXNwSWg3R3BXZGtWSzRGQ0xzZWxrL3NSR25RVDQyY3RoRmhjczVlL3k4dk5nVWdraHBCN3Z1bE5TeDl2ck5ud0wxUXFGVmNsSVNJaW9qSXhNVVk2Y1d6ZlBxUWtKOE8zWFR1NGVuam9yRjJsVW9tYzdHd0F3SVdUSi9Fc0tRbkppWWxvNnVPRGx1M2JGM25ESzh2S3dvRWRPMkJrWklUSk0yZEM5SHk1UDIzMy9Dckl0MTA3OWFiV1VoTVQ5Zm1ZeUVqc1dMOGVwbVptbURoalJwbjdiV2xMVjJNM01Tdjd3KzY1NDhjcjlIY0VBTGs1T1RpMmJ4LzhldlVxc293bWtEOWpjUDN5NVRDenNNRGJjK2JBc2c2WGZpRWlJcW9NNTQ3c3hwNS9sME1obHhlNUpoQUk0TjJtQ3dLR2pJVzljNk15MnpxeGIzT2gyV0oxYk9yQ3Q2Ty9UdVBWbEZnc1FjY2VBM0ZrNTh0bG9FUHUza0JFMklNU1o3c1IxVFpSc1FrUWlpVndkTEN2VUR2SGR2K0xNNGUyWThhQ0g0cjlYZkQzand1TFRhb1haRzFuajJuenZpbFgvMW1aNlRpK2R4UFNuaVZoODRxbEdEZmo0M0sxb3crWjZhbUlqNDFFYk1RanhFU0VJVEk4QkxGUmp6RHh2Yy9RckZWSGZZZjMybkp5ZElCQUtFWjBiQ0tjSEd6MUhRNFJFUkZWYzB5TVVZVkZQSHFFTTBlUHd0VE1EQU5HVnZ3SjRuMWJ0K0pwVEF5U0VoUHhMREVSU3FVU0FMQjcweWFJSlJKWTI5ckN4TlFVNi83OEUvVmRYZEVsSUFCQ29SQktwUkxybHk5SGNrSUNwc3lhaGJyUDl5d0RVR1FwUW0wOXZIOGZBR0JpK25MUERYc25KN1R6ODROdjI3YXdzcmF1VVBzdlZNYllOZEd5Zlh0MDc5dTN4T3NuRGg3RWpVdVhTbTBqOE5vMW5EbDZGRmZQbjhmZ01XUFFvczNMSlpZZUJBVmg3Wjkvd3NUVUZHL1BtWU02TmpaYXhVZEVSRVNhUzRpTEtuTE8xTXdDYmJ2MVJZZnUvV0ZsVTNUUDFPS2tKaWZpM0pGZGhjNEZEQmtIa1VoL0h5RTY5QmlBRTNzM1FTNS91Y2Zxc2QwYk1IWE9WM3FMaWFncTNRdDVqT1pOUFN2Y1RrWmFDckl5MHJIOCs0OHg4OU9maXV6Sm1CUWZpNFRZb3I5TGRNWE13Z3JqM3YwRWYzNzdJY0tDQTVFUUc2WHh2cER6SnZRcTl2eVA2NDZVV2tja0VzUEV6QnlPOVJ2RHQyTjMrSGJ3MTJobTBkUG9Kemk4WXkyZUpjWWpLVDRHV1JucGhhNUxUVXpSMk5PblVtY3A2V0k4S1VrSnVITDZFQjdjdVk2RXVFaGtaMlZDSkpiQTJyWWVYRDE5MEs1Ylh6alVkOVVxQnFGUUNHTVRNemcxY2tkNy8vNUZFb01sdlZhbEtmZzZhc3ZicXltQ1FoNHhNVVpFUkVSbFltS01LaVE3T3h1YlY2NkVVcW5FaUlrVGk1MHBwSzNRNEdCa3BxZWpucU1qUEx5OEVCOFhoOURnWUN4WXZCam1GaGJxTi91UHc4SndjTWNPM0xsK0hTTW5UOGFGa3lmeDhQNTlESDdqRGJoN2VWVTRqb0l5MHRJQW9ORDRCQUlCaG93Wm85Tis5RFYyWXhNVDJOYXJWK3Ixc3JUcDFBbld0cmJZdW1ZTk52NzlOKzVjdjQ2aFk4Y2k4dkZqckYrK0hLYm01bmg3emh4WTIvSkRDaEVSRVFCY3YzQWNrWTlDTktxYkVCZGRyajdxTjI2S2pnRUQ0ZFBPcjhTbHlsS2ZKY0xDcXVoREsvczIvNDI4M0J4MTJkck9IcTA3OXl4WEhMcGlabUVGMzQ3ZGNmWE1ZZlc1NEZ1WEVSc1pEbnZuUmdnTER0UjVuNi8rM2V1aUR6c0hGNWhaY0w5VjBsNWsxRlBVZDNHdWNEdUR4ODlBWm5vcWJsNDhpYitXZklMM3Z2Z3Z6QzBMck9pZ3l2OVJVcEtpcklTSE5nbVJ0R2RKV1B6UjFGTHJXTnM1NEpPbHE5WEh1VGt5cEtjK1U1ZExZbVpoQlFOREtRQWdOMGVHdEpSa3BLVmNRWERnRlZ3OHNRL1Q1bjBEUXlOcHFYMWJXdHNoNk1aRlNDUUdzSzdyQVBkbXJYRHIwaWxZV3R2aDNVK1hvczRyRHh0OE0zc0NuaVUrTFd2WXNMS3BpNFUvcnl1elhrWEhvMUtwY0h6UFJoemJ0VUg5VUlIRXdCRG1WdGJJenNwRVhQUVR4RVUvd1lYamU5SGV2eDhHajU4QnNjUkFveGprOGx5a1BVdkMvY0NydUI5NEZlMzgrMkhrMUEvVWRZdDdiWkxpWTRxMG95c3V6azZJaW83WGFadEVSRVJVT3pFeFJoVnliTzllSk1iSG8wdEFBRHk5dlhYUzVxeFBQb0ZFOHZLTG04TzdkeU0wT0JnV2xwYUY2dlVaTWdSdUhoN1l2R29WbG4zMUZaUktKVHAwNjRhTy9ycGYzaWNpUEJ3QVNrMGV2UkFiR1luRHUzZHIxRzVzWkdTaGNuVWN1ellhdWJ0ajl1ZWZZOC9temJoNi9qekNRMEtRTFpQQndzb0swK2ZPMWRuTU9pSWlJazJVNTBuMXFoVDFLQlJSajBKMTNxNkJvUkY4TzNaSHA0QkJjSEFwZTduRS8zM3hQaXl0YmVIYndSOCs3ZnhnWmxFSE9ka3l4RHgrV0toZXdKQngxV0wvSEw4K1E5V0pNWXM2TnVqV2R3UnM2am9DQVA3NDlzTks3MThYZll4NVp6NWFkZXFoZzJqb2RSTVJFNCtBN2kwcjNJNUFJTURvdCtmaFdWSThIb2NFNGV6aG5lZy8rdVcrWlprWnFXVW1qTW9pRW9sUng2N3N6MDlsZVhYbTJpZExWK1BXcFZOWS85dTM2bkpKQm8rZmdSYnR1Nm5MV1JscHVIVHlBQTV0WDROSEQrNWkyNnIvbHJtTW82R1JGSXQrMndvajQ1Y1BDOTY2ZEFvU0E0TWlTYkdDU3BzQlY5N1plT1VaeitZVlArTGEyYU1BZ0dhdE82SDdnTkZ3YnRSRS9kQmxRbXdVTHAzY2ozTkhkdVBpODMwcDM1ejNkWW16ZzErTklUTTlGWWUycmNIRkUvdHcrZVFCTkhUelF1c3UrUTlSRlBmYXZQaC84NnZ0NklLTGt5Tk9uQXJTYVp0RVJFUlVPekV4UmhYU3JYZHZwS2Vtb3QvdzRRQ0ErZE9ubDNsUGFYVWFlM2pncmRtek5lN2YxY01ESDN6K09iYXVXWU43Z1lHSWlZaEFVbnc4ck8zc05HNER5Ti9QNjhIZHV6QTJOWVZVS29XaGtSSEVFZ25rY2pudTNicUZTMmZQUW1wc2pBYU5TOTZjL29XNG1CakV4Y1JvMWY4TEJaTmlaZEYwN09scGFUQTJOc2JUMlB3OUFvcjdRa3NYZTR5OVlHQm9pQkVUSjhLamVYTnNXN3NXU3FVU2R2YjJNRFF5MGtuN1JFUkVWTHIrbzk5RXA1NkROYTZmbFptTzFHZUplUEl3R0tuSmllai94alFZR2treDk3dS9jT1A4Y1J6Y3Vnb1NBd08wNmxnOUVqbjJ6bzNRenI4ZjZydDZvRlhuQUwwdTdWZ2QzYndUQ3FtUkFZeU1ER0ZrWkFCakkwTVlHUnBBSWhGWDZsSnZWRFdpWXhQaDVLamRzdWtsRVlzbG1QeWZMM0RsOUNINER4ajlzbzhuRDVHVmtWN2h2ZnNzcmUwd2Y4bktpb2FwMDRjY2pFM04wWDNnR3dDQUExdFc0dGJGa3hnOGZnWk16U3hLdmE5Z1VreFRwWTFkVjJNcWF6eG5EKzFRSjhVR2o1K0JMcjJIRm1uRDF0NEpBOGRPUnhQdk5sajUwK2NJdVhzRGg3YXVSdjgzcG1rVWc0bVpCWVpQZVIveE1SRUl1MzhibDA3dVZ5ZkdxcHFUb3dPaVl4UDEwamNSRVJIVkxQd1VTUlZpYW02T01kTmV2bUh1MXJ0M2hkcXpxYXZabmhjRkdadVlZT0tNR1RoNTZCQ083TjZOWlY5L2pRbnZ2QVAzcGswMWJrTW9GR0xyMnJYSVRFOHY4ZnJnTjk2QVdGejJmeksrN2RyaGphbWxMd1h5d3FhVkszSHo4bVdONDN5VkptTmYrYi8vSWFiQXpEU1hoZzJMdE9QcTRRSHZWcTFLN09mMjllc0llNzdQbXFhYStmckNxVUVEYkZ5eEFnL3Uzc1d5cjc3Q3JFOCtnZmtyczkrSWlJZ3FpNmI3MVdnckx6Y0hLVWtKRlc1bjhMaDMwS1hQTUkzcW5qKzZHenZYL2xiaFBsOGx6OHN0dEZ4aXdhWFVoRUloV25mcENlKzJYWkQ0TktaYXpCWjdvZUJTWFZUWW5DOStMZmE4VUNpRTFOQUFVbWwrd3N6STBCQlNJd05JbnlmUXBFYUcrZGVOREdFa3pVK21TWTBNWUNDUlFDSVJ3MEFpaG9HQkpQL244Mk9KUkF5SitQbDVBekVNbmg4TGhjSXFIdlhySXpOTEJqTXowN0lyYXNqVTNGS2RXQUh5bDkwN3NEay9vZVBWc21OSnQwRWdFQ0E5SlJscHo1SmdibFh6Vm9WbzNia25EbXhaQ1pWS2hlakhvV2pTdkxXK1E2cVE0c1lqeTh6QW9lMXJBQUFkdXZjdk5pbFdrSHV6bHVnN1lqTDJidndMWnc3dFFNZUFnUnJ2U1FrQXpkdDBSdGo5MjRpTmZGU2hzVlNFdVprWk1qTmxldXVmaUlpSWFnNG14a2luK2c3VDdNc2RYUk1JQk9qZXR5K2NHelRBb1YyNzRGUy92dFp0REJ3NUVzK1NrcUJRS0tCUUtLQlVLQ0FVaVdCaGFZa216WnFoamszUnZUZGUxYmxIRDYzNmJ1TGxCUlBUaW4yd0xXdnNiVHQzUnNTalJ4Q0pSR2prN2w1a3lVdmJ1blhoNXVHQjluNStKZlloeTh4RTJyTm5Xc2RtYVdXRjZmUG00Y0QyN1JBSWhVeUtFUkZSbGRMRlRJWGloQVVIVnNtU2ZWVWhJeTIxVU5tOFR0SDNPd2FHUmhvdHlWZ2RsTFFmVWtXOG1wU3NqRDZxZ2xLcFJLWXNHNW15N0VydlN5UVN3c0JBRElsWUFrT0pCQVlHSWtqRUVrZ004bzhOSkpLWGY1NWZLNWhjRTR0RkVJcUVFSXZGRUlrRUVBbEVFSW1FRUl1RkVJbWVINHRFRUFrTGxNVUZ5c0tpZFlVaUlVVEMvTEpJTElUNHhiR284RTloTlo5Vmw1V1ZBMk9wYnZkbGVrR3BVR0RuMmwveDRNNDFtRmxZb1dQQXdCTHIyam00NEduMEUzejEvc3M5bDkrZS96M2NtK1V2OHhnd2VDeU1UYzExRXBmL2dORXdNZE5OV3krWUZKZ2hKcy9OTGJYdXYzOThqeHNYVGhRNW54QWJWV1RtbDc1K1B4UTNudXZuanlFbld3YXh4QUI5Umt6V3FKMU9QUWZoK041TnlNcEl3OVV6UjlCcjJBU05ZNUNhNUgrdWZiR1BtVDRZUzZYSWt1V1VYWkdJaUloZWUweU1VYlhYZS9CZzlCNnMyWEpBYnA2ZWNQUDBMRmMvdnUzYWxldStnZ2FPR3FWMW42WDFxNHV4ZCtqV0RSMjZkU3Z4dm5sZmZWVm0yLzU5KzhLL2IxK040bmlWVUNqRWdKRWp5M1Z2WlZHcVZQb09nWWlJcUZwSWZWWjR5U2tyYSsyV285YUdQRTkvWDVhK1RueThHa09XbllQczdGeGs1K1JBSnN2L21TZFhWRmtNQ29VU01sa3VaQ2c5NFZBZENRVUNkYUlNQWdHRXlIOFFUU0FVUUFCQi9yRUFCWDRLQzVUenp3a0ZRdUQ1T2FFQXdQTnJ3dnlUNm5vUUNDQkEvdnZsZ3ZjWGFoY0NDSVRQMjRjQW1USVpqS1hHNVI3Zmp4Ky9oYmpvSjRYUHJUdUNiRmtXbG44L0g1SGhEeUF4TU1UNFdRc2hOUzc1QWI1UjArWmcvK2Eva1pHV0F0WHo5OVpXTm5aSVRvakRpaDhXcU90ZFBMR3YzTEcrcWxXbkFKaFpXT21rcmVURU9QV3hsVzNwKzZDNWVma1cybTh0K3NsRFJJUTlnTlRZRkMzYWQ5VkpQQlZWM0hnZTNMNEdBUER3Ymwwb2NWWWFzY1FBVGJ4YjQrYUZFd2dOdXFsVllpd3hMaG9BVUtlTXY4L0tKRFdXSWl1Yk04YUlpSWlvYkV5TUVkRnJKell1Q1FBZ2xScnFPUklpSWlMTnFMUjRxQ00zUi9NWlFjbnhzWVhLMW5iMkd0K3JqWlNrZU1peU10VGw2clFzWTIyejdQL2VLL2E4WEs3TVQ1VGxQRSthUFUrZXlYSnlJWlBsSURzbkY3THNITWh5Y3BHVG5YK2NuWk9Idkx3ODVPYmxJVGRYa2YveitaKzhQQVZ5YzE5Y3p6L09sZWNoTjFjT2hVSlp4YVBXSGFWS0JhVmNVYVdKUkcxVWRFSmJIVHQ3S0pUNVkwdE9pSU5DTGdjQUdFbU40ZFBPRDlsWm1Sajc3c2R3YnVoZWFqdjFHM3ZpM1lWTGk1eVBqNGxFUW14VXhZSXNnVktodTlma3pNSHRBQUNidWc2d2R5NjYxSHhCYmZ4Nm80M2Z5eTBEL3ZmbCt3QUFVd3RMREoveUg1M0ZWQkhGalNjbU1od0E0T0xxb1ZWYmp2VmRjZlBDQ2NUSFJwWmQrYm1jYkJtdW5zMmZMZGU4ZFdldCtpTWlJaUxTQnliR2lPaTFFeHFlL3lHdldaTUcrZzJFaUloSVE0bFBZOVRISWxIUnQvQ0dSbExrUEg5S1BpWWlYT04ySDl5OXJqNDJOalhYZUZaQlFWa1phWkRuNWNIRTNLTFkyTkpTa3JGNXhVK0Z6cG5vYUlrMTBweFlMSVNwV0FwVGs4cFpocThncFZLSjNEeDVvUVJhL3JGY2ZUNDNWNTVmenMxN2Z1NzUrVHc1NVBJWFM1c3JvVkFvSVZjb29GQW9vVkFvSUgvK1UzMWVxVlRYVnloVWtDdmtVQ2lmMTVXL3ZGK3BVRUtoVkVDaFBpZUhRcUY2M3FZQ0NtVisvZXBPS0JRaFM1WUZjek96Y3QwL2RjN0wxU0lXZnpTMVVCS3JXNytSaUl0NmpJdkg5K0dpaHUzWjFuT0UvNERSNnJLZGc3Tld5d25PbTlBTFJzWW0rSHI1VG8zdnFZaWsrRmljMnI4RkYwL3NoMUFveExCSjcwR2dSYll4SXV3QklzSmU3cjJjbVo1YXJ0K2J1bExhZURMU1VnQkE2MWwyTDM0L3l6S0wzMy83VlFseFVkank5MDlJU1VxQVRWMEgrQS9RYmhVVlhaSmx5V0JzVlBtLzQ0aUlpS2ptWTJLTWlGNHJlWElGMW04L0N0Y0dqdkJ3YjZEdmNJaUlxQkl0L21ocXBiU2JsMXM1KzVlb1ZDcmtaTXVnVWlxaFZDcWdVcWtnejh0RitJTzd1SEw2a0xxZXVaVjFrWHR0NmpraSt2RkRBTUR0SzJmaDRkTVdUWDNiUVNJeEtMWXZXVllHYmw0OGhldm5qcW5QT1RWMEsxZmNEMjVmdzRZL3ZnZVFuNkNUbXBqQnlFZ0trVVNDN0t4TVBFdUtMekxUdzdsUmszTDFSVFdEVUNpRWthRUJqQXlMLy9kWG5TbVZ6eE5uY2lWVUFoVlVLaFZVU2hWVWVQRVRoYytwQUtWS0NhaFE2RmlwVkVJRkFhQlNRYWxTUWdVOFAxYmhlU05RcXA2M3IvNkRWNDZWVUtrRXo4dEtxRlRBb3A5V0kwc21LM2RpckN6WHpoN1ZxbjREZDY5Q2liSGkzQSs4Q29zNk5xanJXQjlDb2JBaTRXbHQ5L28vY0hEcmFnQXF5TEl5a0pXUm4rd3hNamJCcUdsejRONjhsVmJ0SGRtNUZnSkIvbXVTbVo2S3hSOU5oVitmNFFnWVBGYjN3UmREbS9Hb2YrOXFPYzFRSU1oL2pZVEM0bWYydm93QnlNdk5SbHBLTWdDZ3FXOTdqSHp6ZzFLWDRLeHNXVElaakxrcUNCRVJFV21BaVRFaWVtM2t5Ulg0YmVWMlBJbUt4ZklmUHF6Mm02c1RFVkhGVk5aeVhwVkZxVlJnMGF6UlpTYmUzTHhhRkRuWHZIVm5kV0pNb1pCajQ1K0x0ZTYvWllmdVd0OERBQTROR3F1UGM3Smw2cGxycGVuWVkyQzUraUtxYkVLaEVFS2hFQktKdmlNcG5xVzVLZExUTTFEUHJuTDJBL3h4M1JIczMvUTNUdTdmZ3BtZi9ZU0c3czJLclhmKzJCN3NYUE1yR252NmxOcWVVcW5FcXArL2dGS3B3TmQvN1NxMFYxZFZTRTk5QnVBWmdQekV2Vk5ETjNqNnRFWEhnSUV3czZpalZWdVBIdHpGL2NDcjhHblhGWUdYVDhQUXlCaVcxclk0dEcwMXNyTXlNV0RNVzVVd2dzSzBHWS9VeEJSWkdlbklURXZWcW8vTTlQejZwaGFXWmNid1FzZUFnUmc2Y1paV3MrOHFRMXA2T2t5cVlGWXNFUkVSMVh4TWpCRlJyYVpVcVJBYmw0VFE4RWlzMzM0VVQ2Smk4WiszUnFKUmZRZDloMFpFUkZTSVNDU0dpNnNId29JRFM2d2pOVFpGajBGRlp5WjA3VHNjdDYrYzBXb1p4WUthdCs2TVZwMER5bld2YlQwbmlNVVN5T1Y1R3RYdlB2QU5lUGkwS1ZkZlJLODdSM3NiUkVYSHdNMjFVYVgxMGM2L0gwNGQySW9qTzlaaitzZmZGN21la3kzRDhkMy93dEJJQ3I4K3cwdHRLejRtQWdxRkhKYldkbFdlRkFPQThUTVhvRVg3YmhWdVI2bFFZTWVhWHlBUUNOQjk0R2dFWGo0TnNVU0NhZk8rd1ovZmZZUlRCN1pDcFZKaTROanBGUSs2Rk5xTXg4N2VHWTlEN3lFeS9JRldmVVEveVgvSXd0NnArTDNYWHNTUWt5M0RuYXZuc0hQdHI3aHdiQy95Y25NeCtxMjVXdldsYTFIUk1YQzB0OUZyREVSRVJGUXpNREZHQUFEL1lkVmowMkNpeXVUYXdCSExmL2lRU1RFaW90ZUVOdnZjYUNNc09CQi9mUHRocGJUdDNNaTlVR0pNSUJCQUpKYkF4TlFjcnA3ZTZEVjBBcXp0N0l2Y0p6RXd4TXpQZnNiSmZadHg1K281SkNYRVFaNlhXMkkvQW9FQVVoTXpPTlozUmF0T0FXalZPYURjVC9vTGhVSTRObkJEMU9NUUtPVHlZdXVZbUZtZ2dac1hPdlVjQlBkbUxjdlZEeEVCTGc1MmlJaUtydFErYk9vNm9HWEhIcmgrL2hodVhEaUJsaDBMenliZDgrOXlwS1VrWStDWXQyRnNXdnFTanVFUDdnQUFuQXJNTEgxVmRsWW01azNvVldvN1gveTZTZXNaWHJwMGN2OFd4RVkrZ20vSDduQ3MvM0lzaGtaU1RKdjNOWDc1NmdOa3BLVkFwVkxwTGNaWHVUZHJoY2VoOTNELzlsVmtaMlhDeU5pa3pIdnljbk53Ly9ZMUFFQVQ3OWFsMWpVMGtxSjFsNTZ3dExiRlg0cy94dFV6aDlIUXZSbmFkdTJ0ay9qTEl5SXFHaTRPbFRPYmtvaUlpR29YSnNZSUFEQjVkRjk5aDBCVWFhUlNRelJyMGdBZTdnMjRmQ0lSVVcwbUVGVE4valVWNkdmMDIvUFV4eTdGN0xQVmYvUTA5QnM1dFZ4OUdCcEowV2ZFWlBRWk1ibGNzVlhFZTE4c1V4OHJGSElvNUhJb2xVcEFwWUxFd0JBaU1UOTJFT21DczFOZFhMc2RXZW45OUIwNUJVRTNMbUQ3cXYvQ3NVRmoxSFZ3QVFCY09YMFlsMDhlZ0dPRHh1alNlMmlaN2R5OWRoNEE0T3JoWFdJZGdVQUFtM3FPcGJaVDBuNVhWU0VpN0Q0TzcxZ0xReU1wK285NnM4aDFFek1Mdkx2Z1I1aGFXT2w5S2NHQzJ2ajF3dkU5RzVHVExjT3hQZjlpd0J0bEwvVjQ5dkJPWkdXa3dkQklpcFlkZTJqVVQrT21MZEMxMzBpYzNMY1plemI4QWZkbUxXRnBiVnZSOE1zbElqSUtyYjJkOWRJM0VSRVIxU3o4aEVvQWdFbWorK2c3QkNJaUlxSUtjZlh3eHBJMWg2cDFQMjI2bEQ0clFpQVFRQ0RTM3hmQXVpQVNpU0VTMVo2UEdaMTZEa2Fubm9QMUhRWVJBS0NwZXdPczJxVDcyYkFxbFFxbjltOUIwNVlkVU5mQkJaYld0aGc2NlQxcy9ITXhWaXhaZ0JrTGZzQ1RoOEhZdG1vWnBDYW1tUGplWnhDVzhic3E4V2tNUW9OdUFnQ3lNdE5Mckdjb05jYjhKU3QxT2g1ZHVuQnNMNVFLQmZxTmY3UEVoSSs1bFhVVlIxVTJLNXU2OE9zekRDZjNiOEhwQTl0Zzc5d1FyVHFWdkdUdXZadVhjWGpIV2dCQXIyRVR5NXdOV0ZEdllSTnc1K3BaSkQ2TndkWi9mc1piSDMxYjRmakw0M2JRUFV3YTRhZVh2b21JaUtobXFZSkhhb21JaUlpSWlJaW9vcHpzYmFHVTV5RTZKbFpuYlNZK2pjSHZYOC9GL3MzL0lEMGxXWDIrVmFjZThCOHdHaWxKOGZqdkY3T3c4Yy9Ga0VnTU1IWDJWOFV1NmZxcW96dlhxNWNXUExGM004THYzOUZaekZXcFk4QWdlTFpvaDQ0OUJ1bzdGSzMxR1RrWlRacTNoa3Fsd3FibFAyRHppcVdJalh4VXFFNWMxR1BzV1AwTFZpLzdBZ3E1SEMwN2RvZGZuMkZhOVNPV0dHREUxQThBQUEvdVhNUGxVd2QxTmdaTlJVWEhRS1dVYzQ4eElpSWkwa2p0ZVpTVGlJaUlpSWlJcUJZVENBUm82ZTJPNjdkdXc5R2g3T1JVYVdTWkdRQ0FwUXVtSXk4M0I1NCtiVkhYc1g2aE9xNmUzamgzWkJleU12Sm5mRFZwM2hwT0RkM0tiRHMwNkFadVhEZ09BSGpqN1EreFk4MHYrR2ZwcHhqenpudzBhOVd4UW5GL04zY3ljbk5raGNvQThNblMxUlZxdHlRdXJrMHdZZFpDclpkSlhQelIxRXFKUnhzaWtSaFQ1aXpDM2czTGNlSDRYbHc5Y3hoWHp4eUdvWkVVVWhNenlETFRrWk10VTlmdE9XUU1lZzJiV0s0bElSczNiWUcyWFh2anl1bkQyUHZ2Y2pScDNycEtsMVM4RVhnYkxiM2RxOVZ5bGtSRVJGUjlNVEZHUkVSRVJFUkVWRU4wYU8yRmZjZlBZVkMvM3VWdUl6andDakxTVWdBQVlyRUV3NmU4ajlhZGU2cXZod2JkeEltOW14RWFkQU1BNE9IVEJoRmhEM0Q3NmxsRWhOK0hmLzlSYU9QWEd3YUdSa1hhVG9xUHdZYmZ2NGRLcFlKUHU2NW8zYVVuVE0wdHNmcS9pN0I2MlpkbzBydzEybmZ2VitxK1k2VkppbzhwdFZ3WmlodG5XUkppb3lvaEV1Mkp4UklNblRRTEhYb013T1ZUQi9Id1hpQ1M0bU9RbXB3QVF5TXBuQnU2dzYxWlM3VDM3NGM2dHZVcTFOZkFNZE1SZk9zSzBsT2ZZY3MvUCtIdGo3N1QwU2pLZHZMTWVRenEyYXJLK2lNaUlxS2FUU0RQREZmcE93Z2lJaUlpcW4zOGgvMUhmWHptMEI0OVJrSlV1L24xR2FRK1Bybmp2M3FNaEtwQ2JtNGVSa3o3SEd1Vy93NGI2enJsYWlNMDZDYitXdnd4R25sNFkrdzc4MkZSeHdacEtjbTRlZUVFcnA0OWdyaW94d0NBZWs0Tk1HRE1XL0R3Ym9QMDFHZll0ZlkzQkY0NUF3QXdraHJEcTJWSE5HdmRFUTJiTkllcG1RV2V4a1RnN3g4VzRsbmlVNWhaV0dIdWQzL0IxTXdDQUJBWi9nQ2JWeXhWdC8yQ1FDQkFIVnQ3Q0VWQ0NJVXY5eTFUS2hWUUtwUlFLUElnejgxRjEvNGo0ZDkvVkxuR3EydnpKdlNDcmIxVHNYdWpmVE43QXA0bFBzV1A2MHJlQzI3ZWhGNndzcW1MaFQrdnE4d3dYeHNKU1VtWThzNHNiUHY3SzBna2ZQNmJpSWlJeXNaM0RFUkVSRVJFUkVRMWhJR0JCTjA2dHNDUkU2Y3dkcVIyZTBHOTRPYmxpK2tmTDRhcnB3K2lIb1ZnOVg4WEllcFJpSHBQc1BxTlBlSFhkemk4MjNSUkwwMW5abUdGQ2U5OUNyK0h3VGk2YXowZTNMNkc2K2VQNGZyNVl6QTBrdUxENzFjZ01UWUtLVW54RUVzTU1QbURMOVZKTVFCd2J0UUVjNzlkanVCYmwzSG4ybmxFUHc1RmV1b3o1T1prSXlVNUhncTV2TlNZM2IxYWxtdXNWUHNkT1g0S1hUdTBZRktNaUlpSU5NWjNEVVJFUkVSRVJFUTF5SUNlSGZINUQyc3dldGhnaUVTaXNtOG9SdU9tTFFBQUR2VmRvVkRJWVdwdUJaOTJmbWpqMXd1TzlSdVhlRi85eHA2WU51OGJKTVJGNGVxWkk3aDk1UXg2RDU4RVMyczdXRnJib2Y4YjArRFV3QTMxRzNzV3VWY2dFS0NwYjNzMDlXMWZiTnNxbFFwS3BVS2RvQk5BQUlGQUFJRlFXR1Ayam5KdjNnb1pxU21sMXZGcTJSR21GcFpWRkZIdEpsY29zSFB2ZnZ6ZlI1UDFIUW9SRVJIVklGeEtrWWlJaUlncUJaZFNKS29hWEVyeDlmVFJWMytpdTM5UDlPOGRVT0cyWkZrWk1KS2ExSmprazc2ZE9yQVZKcWJtYU9OWC9uM2VTRGYySHo2S2s2ZU9ZZkZuNytnN0ZDSWlJcXBCaFBvT2dJaUlpSWlJaUlpME0yRmtMMnpZc2cxS3BiTENiVW1OVFprVTAwSzNmaU9aRktzR2xFb2xObXpaamdraitGb1FFUkdSZHBnWUl5SWlJaUlpSXFwaG1uczJnbU5kUzJ6ZHhSbTU5SHJhdW5NUEhPdGFvcGxuUTMySFFrUkVSRFVNRTJORVJFUkVSRVJFTmRCN2J3N0grazFia1ppVXJPOVFpS3BVWWxJUzFtL2VpdmVtamRCM0tFUkVSRlFETVRGR1JFUkVSRVJFVkFNNTJ0dGdTSjlPK1BtM1AvVWRDbEdWK3ZtMzVSamF0ek1jNjFuck94UWlJaUtxZ1pnWUl5SWlJaUlpSXFxaHhnM3ZpYmk0YU96Y2QwRGZvUkJWaVoxNzl5TXVMaHBqaHdYb094UWlJaUtxb1pnWUl5SWlJaUlpSXFxaEpCSXh2cGczQmF2WGJrQm9XTGkrd3lHcVZLRmg0Vmk5N2w5OE1XOEtKQkt4dnNNaElpS2lHb3FKTVNJaUlpSWlJcUlhekxHZU5UNllQaElMRm4yRGhNUWtmWWREVkNrU0VwUHd5WmRmNDRQcEk3bUVJaEVSRVZVSUUyTkVSRVJFUkVSRU5aeGZCeDhNNjljSmN4ZDhqdlQwREgySFE2UlQ2ZWtabUxQZ2N3enYzeGwrSFh6MEhRNFJFUkhWY0V5TUVSRVJFUkVSRWRVQ293YjVvNTJ2RytZdS9JTEpNYW8xMHRNek1IZmhGK2pnNjQ1UmcvejFIUTRSRVJIVkFreU1FUkVSRVJFUkVkVVNiMDhjaEJhZUxuaDM3bnd1cTBnMVhrSmlFdDZkT3g4dFBGM3cxc1NCK2c2SGlJaUlhZ2tteG9pSWlJaUlpSWhxQ2FGQWdPbVRCcUZmOTFhWU1mdERoSWFGNnpza29uSUpEUXZIak5rZm9uLzMxcGcrYVJDRUFvRytReUlpSXFKYVFxenZBSWlpaTg4VkFBQWdBRWxFUVZTSWlJaUlpSWhJdDBZTjhrYzkyenFZKzhtbm1ESmhISVlPN0svdmtJZzB0bVBQZnF4ZS95OW1UeC9KUGNXSWlJaEk1NWdZSXlJaUlpSWlJcXFGL0RyNHdMV0JJeFl0WFkxck53TXhlK1owMkZoYjZ6c3NvaElsSmlYaDU5K1dJeTR1R3I5K1B4dU85Zmp2bFlpSWlIU1BTeWtTRVJFUkVSRVIxVktPOWpiNDdic1A0T3BzaFNrejNzZm03YnVnVkNyMUhSWlJJVXFsRXB1Mzc4S1VHZS9EMWRrS3YzMzNBWk5pUkVSRVZHazRZNHlJaUlpSWlJaW9GcE5JeEpnMHVnOEMvRnJqbDMrMlkvZUJReGczYWpoNkIzU0hXQ1RTZDNqMEdwTXJGRGg4N0FRMmJOa094N3FXK0kyenhJaUlpS2dLTURGR1JFUkVSRVJFOUJwd3RMZkI5NTlPeDUzZ2NLemZkZ1NyTjJ6Q2tBSDkwS3RITjloeWlVV3FRZ2xKU1RoeS9CUjI3dDJQaHM1Mm1QL3VLRFR6YktqdnNJaUlpT2cxd2NRWUVSRVJFUkVSMFd1a3VXY2pMUDdzSFlTRVJXTGYwWXVZOHM0MnVMazJocjlmSjdUMDhZYVRvNE8rUTZSYUtDbzZCamNDYitQa21mTUlEWHVJcmgxYTRQOCttZ3gzVjJkOWgwWkVSRVN2R1NiR2lJaUlpS2hTR0JrWklqczdCd0NRbFB3TTFuV3M5QndSVWUyVG1KU3NQcFpLRGZRWUNkVkU3cTdPbU9QcWpGbFRoK0xTOVh1NGNPMGExbXo0RndLaEdONWVUZUhpN0FRWEowYzRPVHJBM013TXhsSXBwTVpTU01UOEtvR0t5cFBMSWN1U0lVc21RMXA2T3FLaVl4QVJGWTJJeUNqY0Ryb0hsVktPbHQ3dUdOU3pGZHAvUEFFR0JoSjloMHhFUkVTdktiNmJKU0lpSXFKSzRWRFhHdUZQWWdBQXQrN2NSWSt1WGZRY0VWSHRFM2czU0gzc1VOZFdqNUZRVFdaZ0lJRmZCeC80ZGZDQlNxVkNkR3dpZ2tJZUlTbzZIaWRPQlNFNk5oR1ptVEpreVhLUWxTMkRYSzdVZDhoVURZbkZRaGdiU1dFc05ZU0ppUlNPOWpad2NiQkRhMjluVEJyaEIwZDdHd2dFQW4ySFNVUkVSTVRFR0JFUkVSRlZqczV0bTZzVFk3K3ZXSVUyTFZ2QTNNeE16MUVSMVI1cDZlbjRmY1VxZGJsVG0yWjZqSVpxQzRGQUFDY0hXemc1TU5GS1JFVDAvK3pkZFhoVTE5YkE0ZC9NeElXNEMwU1JBQWxhZ3J1N3RqaDFwOExYZTZucjdhMWVLclNsQXNWYTNOM2RIWUxFZ0NnaDdqYnkvUkdZRXBKQUFvRkp3bnFmaDRmTTN1ZnNzeWFaQkhMV3JMV0ZFSFdUMHRBQkNDR0VFRUtJdW1uMDBPNjRPSlcwVDB4T1NXSEtDMVBadm50dnFkWnZRb2lxUzBsTlkvdnV2VXg1WVNySktTa0F1RHJaTTJaWUR3TkhKb1FRUWdnaGhCQTFuMEtkRzYwemRCQkNDQ0dFRUtKdU9uNG1uR2tmempSMEdFTFVlZDk4OUJJdG13VWFPZ3doaEJCQ0NDR0VxUEVrTVNhRUVFSUlJUjZvNDJmQytXcm1YeVFscHhzNkZDSHFIQmNuTzk1NmVhd2t4WVFRUWdnaGhCQ2lraVF4Sm9RUVFnZ2hIcmpjL0FLV3JOckIvcVBuU0VoS0pqKy95TkFoQ1ZGcm1adWI0TzdpUkljMlRSazl0RHVXNW1hR0Rra0lJWVFRUWdnaGFnMUpqQWtoaEJCQ0NQRVFhTFZhRnE3WXlwK0xOcUhWYWdFd01sSXk5WmxSRE96VjNzRFJQWHpYcnFmeDNQOTlUVloyTGdCTkFoc3c0NU5YTURZMk1uQmtRZ2doaEJCQ0NDSHFNa21NQ1NHRUVFSUk4WUJkVDhuZ1A5L041M1JZcEg3TXp0YWFqLy92S1pvMjlqRmdaSVoxOG13RTB6NzZTWjhvSE5pclBXODhQeHFGUW1IZ3lJUVFRZ2doaEJCQzFGVktRd2NnaEJCQ0NDRkVYYmIzOEdtZWZ2MkxVa214WmszOG1QWFZ0RWM2S1FiUW9sa0F6MDhjb24rOGJ1c0JGcS9aWWNDSWhCQkNDQ0dFRUVMVWRkS25SQWdoaEJCQ2lBZWdvTENJbithc1l1MlcvZm94cFZMSnBERjlHVCtpRjBxbHZFY05ZT1NnTGtSRXg3SjF6ekVBWnMxZGc2T2REVDA3dHpad1pFSUlJWVFRUWdnaDZpSkpqQWtoaEJCQ0NGSE5vcTdFODhtMzg3Z2FkMDAvNXVwa3o3dXZUeUtvVVFQREJWWURLUlFLcHIzNE9OZFRNL1JWZFYvOHVCQTcyM3EwYWg1bzRPaUVFRUlJSVlRUVF0UTFzc2VZRUVJSUlZUVExYVM0V00yQ1pWdFl1R0lyR28xV1A5NjlZMHRlZjI0MFZwYm1Cb3l1WnN2SnplZVZkNzdqU2t3aUFPYm1KbnovNlZUOGZUd05ISmtRUWdnaGhCQkNpTHBFRW1OQ0NDR0VFRUpVZzdDTFYvanFwNzlMVlltWm1aa3k5WmtSOU9uYUZvVkNZY0RvYW9mazFBeGUrdmYvU0U3TkFNRE8xcHFabjcrT200dURnU01UUWdnaGhCQkNDRkZYU0dKTUNDR0VFRUtJKzVCWFVNanZDOWF5YXVNK2RMcC8vbXNkSE9UUHRCY2V4OVBkeVlEUjFUNVhZcS94eXRzenlNbk5COERUM1lrZlAzOGRHMnRMQTBjbWhCQkNDQ0dFRUtJdWtNU1lFRUlJSVlRUTkrandpZk44Kzh0aXJxZGs2TWNzemMxNGZ2SVErdmNNUlNsVll2ZmtURmdVMHo2YVNiRmFBNEMvanlmZmZQUWk5YXdrT1NhRUVFSUlJWVFRNHY1SVlrd0lJWVFRUW9ncVNzdkk0dWMvVjdOdHo3RlM0eDBmYTg3VVowYmlhRzlqb01qcWpsMEhUdkh4TjMvcXEvQUNmTDM0K3NNWEpEa21oQkJDQ0NHRUVPSytTR0pNQ0NHRUVFS0lTaW9xS21iWnV0MHNXTDZaL1B3aS9iaTliVDJtUGpPU3pxSEJCb3l1N3Rtdy9UQmZ6ZnhML3pqQTE0dHZQbm9SYTBzTEEwWWxoQkJDQ0NHRUVLSTJrOFNZRUVJSUlZUVFkNkhUNmRoNzZBeS96RnROWWxKcXFibitQZHJ4L09RaGtxeDVRRFpzUDhSWE0vL1dQdzcwOCtLYkQxL0N5dExjZ0ZFSklZUVFRZ2doaEtpdEpERW1oQkJDQ0NIRUhVUmVqdU9IMlNzNEV4WlZhanpRejR1WG54eE9zOGErQm9yczBiRisyMEcrL21tUi9uRkRmeSsrL2tDU1kwSUlJWVFRUWdnaHFrNFNZMElJSVlRUVFwUWpMU09MUHhhdVkrT09JL3A5cnFDa2JlTFQ0d2ZTcDF0YmxBcUZBU044dEpSTmpubno5UWN2U25KTUNDR0VFRUlJSVVTVlNHSk1DQ0ZFbmFmVDZZaExUT1o4K0JWaTQ1S0lTYmhPZkdJS3VYbjU1T1VWa2w5WWdGcXROWFNZRDVXUmtSSnpVek1zTEV5eHREREh3ODBSYjNkbnZEeGRhQkxZQUU4M0p4Unl3MTg4b25KeTgxbTJkaGRMMXU0b3RZK1lzYkVSb3dkMVplekkzbGlZbVJvd3drZlh1cTBIK09ibnhmckgvajZlZlBIZWM5amIxak5nVkVJSUlZUVFRZ2doYWhOSmpBa2hoS2lUaW9xS09YZ3NqSVBId2poeEpoeUZ5b2ptUVUybzcrMkZ0NmNIbmg3dVdGdGJZV0Z1am9XNUJVWkdLa09IL0ZDcDFScnk4dlBJeTg4bk96dUh1UGdFWXVMaXVSb1R5NW13OCtpMGFsbzJDeVMwZFJDaHJZTXdNVEUyZE1oQ1BIQzVlUVVzVzdlTHBXdDJrcHRYVUdxdWMyZ3d6MDhjZ3B1TGc0R2lFemV0M1hLQWIzLzVKem5tNXVMQWwrKzlnS2U3a3dHakVrSUlJWVFRUWdoUlcwaGlUQWdoUkowU0hoWEx1cTBIMkhYZ0ZBMERBdWphcVNPdFFwcmo0ZTVtNk5CcWxmaUVSSTZmT3NPdXZmc0lqNHlrUzJnd0EzdTFKOURQeTlDaENWSHQ4Z29LV2I1dU4wdFg3eVE3TjYvVW5MK1BKeTgvT1l6Z0lIOERSU2ZLczNubkViNmMrVGRhYlVtMXI0MjFKZjk5OXprYUJkUTNjR1JDQ0NHRUVFSUlJV282U1l3SklZU29FODVlaUdiKzBpM0VKS1F3Yk5BQWVuZnZpcU9EdmFIRHFoT1NVMVBac24wWHE5WnRvTDZISStOSDlxWlpZMTlEaHlYRWZjdlBMMkxGeGowc1diV0RySnpjVW5NKzNtNU1lYUlmSGRvMmwzM0VhcWpESjg3ejRWZHpLQ2dzYVhkcFptckNoLzgzaGNkYU5qRndaRUlJSVlRUVFnZ2hhakpKakFraGhLalY0aE5UK09HUDVjUW5aVEJ1OUVqNjl1eUdTdlZvdFVWOFdEUWFEWnUyN1dUaGttVjR1Tmp5eWxNajhIQnpOSFJZUWxSWlhrRWhhemJ2WTlHSzdXUm1sMDZJTmZCeVpmS1lmblFLRFphRVdDMXdNZUlxLy81MGx2N3JxRlFxZWV1bEoralRyYTJCSXhOQ0NDR0VFRUlJVVZOSllrd0lJVVN0VkZ5c1p1SHlyYXphdEoveGo0OWkxTkRCS0pWS1E0ZjFTTkJxdFN4ZHRZWUZpNVl5dEc4SHhvM29oYkd4a2FIREV1S3VrcExUV2JsaEQrdTJIaWl6aDVpM2h3dVR4L1NsUzRjV2toQ3JaZUlTa25ucms1OUpURXJWanowemZoQlBET3VCUXI2V1FnZ2hoQkJDQ0NGdUk0a3hJWVFRdFU1OFlnb2ZmajBIZHpjdlhudnBPV21aYUNBcHFXbjhiK1l2WExzV3p3ZlRwdURoNm1Eb2tJUW8xOFdJcXl4ZHU0dGRCMDdwOTZTNnljdmRtVWxqK3RLdFF3dEpydGRpYVJsWi9PdVRXVVJlanRPUDllL3hHRk9mR1lXSmliRUJJeE5DQ0NHRUVFSUlVZE5JWWt3SUlVU3RzdnZBS1diOHVwUXBFOGN6YkdCL1E0Y2pnSlZyMS9Qbi9MOTQ3YmxSZEE0Tk5uUTRRZ0FsbFkzN2o1eGp5ZG9kbkx0d3VjeTh2NDhubzRkMG8zdUhscWhVa2hDckMvSUtDbm4vaXo4NGZ2cVNmcXhSUUgwKy90ZVRPTm5iR2pBeUlZUVFRZ2doaEJBMWlTVEdoQkJDMUJwTDF1eGt4WWI5L09lRGR3anc4elYwT09JV0VWSFJ2UDNSWnd6djM0SFJnN3NaT2h6eENNc3JLR1RqOWtNc1g3ZTdWR3U5bTlxM2FjcW9RVjBKRHZLWE5udDFVTEZhdzNlL0xtWDl0b1A2TVR0YmF6NzZ2eWRwMWxqKzNSQkNDQ0dFRUVJSUlZa3hJWVFRdFlCV3ArUFhlV3M0ZkRLQ2IvN3pNVTZPMHJLdkprcE9TZVdOdDkrblhZc0FucDA0V1BacEVnK05UcWNqUENxVzlkc09zV1B2Y1hMelMrOGZabXBpVE4vdWJSaytzQ3ZlN3M0R2lsSThUR3UzN09mNzM1ZWhWcGUwemxTcGxMejgxQWlHOU9rZ0NWRWhoQkJDQ0NHRWVNUkpZa3dJSVVTTjk4dmMxWnkrRU1zM24zMkV0YldWb2NNUmQ1Q2RuY09iNzN4QVNHTnZucHMwMk5EaGlEb3VLenVYcmJ1UHNYN2JRUzdISkphWnQ3ZXR4N0FCblJuY3V6MzFyQzBORUtFd3BITVhMdlBCVjdOSnk4alNqOG0rWTBJSUlZUVFRZ2doSkRFbWhCQ2lSbHV5WmljYmR4eG41amRmU0ZLc2xzak96dUhGTi85Ri8rNnRwSzJpcUhaYW5ZNlRaOEpadi8wUSt3NmRwbGl0S1hOTWdLOFhJd1oycG51SGxoZ2JHeGtnU2xGVHBLUmw4c0dYc3prZmZrVS8xaWlnUGgrLzlTUk9Eckx2bUJCQ0NDR0VFRUk4aWlReEpvUVFvc2JhYy9BMFA4MWR5MC9mZmludEUydVo1SlJVWG5qOS8zaHA4bUE2aHdZYk9oeFJCeVFscDdOeHh5RTI3empDdGVTME12TldsdWIwN055YUFUM2I0ZS9qYVlBSVJVMVZYS3ptdTkrV2xkcDN6TWJha3JkZUhrdjdOazBOR0prUVFnZ2hoQkJDQ0VPUXhKZ1FRb2dhS1Q0eGhaZW4vNDl2UHYrVUFEOWZRNGNqN2tGRVZEVFRwci9IRC85OUhROVhTV3lLcXN2SXltSHZvZFBzM0grU1UrY2kwZW5LL3JlMVJiTUFCdlFNcGVOanpUR1Y5bmppRG03ZmR3eGdjSitPdkRCNUNHYW1KZ2FNVEFnaGhCQkNDQ0hFd3lTSk1TR0VFRFZPY2JHYWw2YlBZR0QvQVF3YjJOL1E0WWo3c0hMdGV0WnQzTURNejErVGxuYWlVbTRtdzNidFA4V3BjeEZveTBtR09kbmIwcmY3WS9UdDNoWjNWMGNEUkNscXEvT1hMdlBwalBra0pxWHF4N3pkblhuM2pZa0UrSG9aTURJaGhCQkNDQ0dFRUErTEpNYUVFRUxVT0g4dTJzamx1RXcrZlgrNm9VTVIxZUNkai8rRG41Y2RrOGIwTlhRb29vWXFTWWFkWWRmK2s1d0tpMFNyMVpZNXh0aElSYnZXUVF6b0dVcWJrRVlvbFVvRFJDcnFndHo4QW43NGJUbWJkeDNSanhrWktYbHk3RURHRE9tT1VxRXdZSFJDQ0NHRUVFSUlJUjQwU1l3SklZU29VZUlUVTNocCtnem0vUHdEamc3MmhnNUhWSU9VMUZTbXZQQXFNNldsb3JoRlpuYnVqY3F3azV3OFYzNHl6TWhJU1p1UXhuVHQwSUlPYlpwaGFXRm1nRWhGWGJWajN3bSsvV1V4dVhrRityR1FwZ0ZNZjNVOHpvNjJCb3hNQ0NHRUVFSUlJY1NESklreElZUVFOY3EvUDUxRjY5YnRHRE44cUtGREVkVm84ZkpWSER0K2lQKysrNXloUXhFR290WHBpSXlPNDlDSjh4dytjWUdMNFZmS2JaT29VaWxwSGR5SWJoMWEwS0Z0TTZ3c3pRMFFyWGhVSkNXbjg1L3Y1M01tTEVvL1ptVnB6cHZQajZGTCt4QVVVajBtaEJCQ0NDR0VFSFdPSk1hRUVFTFVHR2ZQUi9IbHo4dFk4TnRQMGlhdGp0RnF0WXgvNWtYZWVuRVV6UnI3R2pvYzhaQms1ZVJ5N05RbGpweTR3SkdUNTBuUHpDbjNPSlZLU2F2bURVc3F3OW8ycFo2VjVVT09WRHpLdEZvdGkxYnRZUGJmNjlGby9xbGNiTittS1ZPZkdTWFZZMElJSVlRUVFnaFJ4MGhpVEFnaFJJM3gxc2UvMEwxYkx3YjA2V25vVU1RRHNIN3pWbmJ1MnNZWDd6MXY2RkRFQTZMVjZZaUlpdVB3eVR0WGhRRVlHeHNSRWhSQTF3NGhkR3piakhyV2tnd1RoblVwTXBaUFo4d2xMaUZaUDJadWJzSlRZd2N5ckY4bmVjT0dFRUlJSVlRUVF0UVJraGdUUWdoUkkxeUtqT1dEcitleWFNNnZxRlFxUTRjakhnQzFSc1BqazUvaGs3Y21FK2puWmVod1JEWFE2WFFrSktWeDlrSWtKODlFY1BUVWhRcXJ3Z0RjWFIxcDI2SXhqN1ZzUWtpUUgyWm1wZzh4V2lIdXJxQ2drRG1MTnJKczdhNVNTZDJHL3Q1TWUyRU0vajZlQm94T0NDR0VFRUlJSVVSMWtNU1lFRUtJR3VIYlh4Ymo0UlhJMkZIRERSMktlSUFXTGxsT1Fsd2tiencvMnRDaGlIdWcxZW00ZkRXQk0rZWpPWE1oaXJQbm8waE56NnJ3K0p0VllZKzFiRXpibG8zeGRIT1NQWnRFclJBUkhjdlhQeThtUENwV1A2WlVLaGsxcUN1VHgvU1ZwSzRRUWdnaGhCQkMxR0tTR0JOQ0NHRndSVVhGakh6NmZlYk8rZ2xIQjN0RGh5TWVvT1RVVktZOC96SkxmL3NJRXhOalE0Y2o3cUpZclNFOE1wYlRGeUk1ZXo2S2N4Y3ZrNU9iZjhkelBGd2RhTnV5Q1krMWJFSndrRDltcGlZUEtWb2hxcGRHbzJYbGhqMzg4ZmNHQ2dvSzllT3VUdmE4OXR3b0htdlp4SURSQ1NHRUVFSUlJWVM0VjVJWUUwSUlZWEM3RDV4aTNmWVRmUHY1SjRZT1JUd0VyLy83UFFiM2FrWG4wR0JEaHlKdWs1YVJSVVIwSEdFWHIzRG1RaFFYSXE1U1ZGUjh4M09jSEd4cDNzU1A0Q0EvV2pRTnhOUGQ2U0ZGSzhURGtaU2N6dmUvTCtQQTBYT2x4cnUyRCtIWkNZTnhjM0V3VUdSQ0NDR0VFRUlJSWU2RkpNYUVlTUEwR2cwbkRoMmlkZnYyVldvZnRYeitmRExTMDNucTFWY3JmVTV1VGc2YlY2MmlZZE9tQklXRTZNZFRrcEt3c2JQRDJPVE83OW92S2l6RXhMVDgxa0R4VjYvaVViOSt1WE1aYVdtZ1VHQnJaMWZ1ZkhwcUttYm01cGhiV0FDZ0xpNG1KVGtaV3pzN3pNek5LL1BVcWlUbCtuWFVhalVPam81M2ZjNTNvOVBwdUhqMkxIbTV1YlFLRGEybUNQOXhOVHFhOExBdzJuVG9nSzI5UFpmQ3duQjFkOGVtZ3M5bFhmWGY3eGZTckhrYkJ2ZnZZK2hRSGpsWEk4K1RrNW1CZjFBTFRNMnEvL3V4UEdzMmJPTHMyV1A4KzVWeEQrVjZvaXlkVGtkeWFpYmhVVEZFUk1jUkhoMUxSSFRjSGRzaTN1VHQ3a3l6Sm40MEQvS2plV00vWEp6c3BEMmlxUE4wT2gxN0Q1M2grOStYbGZvK01UWlNNYXgvWjhhUDZvMjFwWVVCSXhSQ0NDR0VFRUlJVVZsR2hnNUFpSnFrb0tDQWRVdVcwTHhWS3dLRGdvQ1N4RlphY25LVjFyRjNkRVJsVlBMdGRYVGZQbGIrOVJkcEtTbjBHVEtrMG10Y2pvZ2dPU21wd3ZrMWl4YVJsWm5KeUVtVE1ETXpBeUFwSVlIRGUvZGlWYStlUGpHbVZxdjViY1lNVkNvVkl5ZE94RGN3c056MXpwNDR3WW9GQzNqdXpUZHg5ZkFvTlhmbStIRVcvdm9yZllZT3BYdS9mbVhPWGIxb0VaRVhML0w4dEdsNGVIdVhtZi92MjIvVHRVOGYrZzB2MlR2cVdrSUNQL3puUDR4OSttbUMyN1NwOERtcTFXcGlvcU9wWjJ1TG83TnpoY2ZkNnNLWk0vdzVjeVlLaFlKL2ZmWVpkZzczOXk3dW5PeHMvdnI5ZHdBQ2c0S3dybGZ2dnRhN1hkelZxMnhidHc3L1JvMnd0TEppNWNLRjVPYmswSHZ3WURyMjZQRkkzR3pXNlhTY09CUE81SWxQVmN0Nk05NS9DWHRIVnlhKytsNjFyRmVlcTVFWE9MWjNDMEd0MnRPbytUK3Y0YXowVk9iUC9BeVArdjRNbmZCaXRWOTM3NllWQUxUclBnQmprK3JaMzJiVnZKK0l2UnpPTTIvOWg0Yk5XbGZMbW5mVE1yZzVjeGYraFU2bmV5UmU0NGFtMCtsSVNFb2pJanFXaU9oWXdxUGppSWlLSlRNNzk2N25LaFFLL0JwNEVOekVqK1pOL0dqVzJCYzdXK3VIRUxVUU5ZdENvYUJ6YURDdGdodnkrNEsxck5tOEg2MU9SN0ZhdzVJMU85bTQvVEFUUi9kaFNMOU9HQnVwREIydUVFSUlJWVFRUW9nN2tNU1lFTGZRRkJkektTeU1jeWRQOHVvNzcyRHY2RWhHYWlwZmYvQkJsZFo1L1lNUGNIVjNCNkJ0cDA0YzJiK2ZuUnMzNHUzalErUG16ZTg3enFMQ1FvNGVPSUNUcTZzK0tRWndQVEVSQUpjYjF3WXdNakppekpRcExQcmpEMzc5OWxzNjllcEYzeUZEOUltN20xdzlQTkJvTk16OTZTZGVmZWNkZlhVWFFGQklDRDRCQVd4WnZScDdSMGRDYmtsbW5UMXhndk9uVDlNa09CaDNMNi83ZWw0RkJRWEVYN2xDZEVRRTBlSGh4RVJIbzFhcmFSVWF5dWpKays5NmZsSkNBb3RtejhiYXhvYjgzRndXejVuRE02Ky9qa3AxN3plb3JPdlZvMXUvZm14ZXRZcWRHell3K1BISDczbXQ4aGdibCt5eHBOVnFNVFl4NGRWMzNtSGx3b1dzVzdxVXBJUUVSazZjV0szWHE0bmlFcE5SR2huajRlNVdQZXRkanFDd29Pd2VTTk1tOUs3MEdsL1AzM0xIK2VQN3RuRnd4M3FBVW9teEV3ZDJjUG5TT2N3dExDdDlyYXBZdmZBWEFFSkN1MVpMWWl3aTdDU3hsOFB4OW12NDBKSmlBSjRlN2lpVVJzUW5wa2pidldxazArbEl6OHdtTnY0Nk1mRkp4TVJmSnpJNm5vakxzZVRtRlZScURkdDZWZ1Q2ZVJIbzYwblR4cjRFTmZUQnl2TGhWQklLVVJ0WVdwZ3g5ZGxSRE83YmtWL21ydWJJeVFzQVpPZm1NWFBPU2xadTNNc3o0d2ZSSlRSWUV2K2kxdExwZE1RbEpuTSsvQXF4Y1VuRUpGd25QakdGM0x4ODh2SUt5UzhzUUszV0dqcE1JU3BrWktURTNOUU1Dd3RUTEMzTThYQnp4TnZkR1M5UEY1b0VOc0RUelVsK1Jnc2hoQkNQT0VtTUNYRUxTMnRySHA4eWhkOW16R0RocjcveTRsdHY0ZURzekJlelpnRWwxVWgyRGc2bEtxcUtpNHJZdTMwN3V6ZHZ4dGpFaEI3OSsrUHM2cXFmVnlxVmpKNDhtZTgvL1pURmMrYncydnZ2VjloeXNMSk9IVGxDVVdFaG9WMjZsQnFQajRrQktGTzE1UnNZeU5SMzMyWEJyNyt5WjhzV2ZQejlhUkpjZW04Zkp4Y1hSazJheElKWnMxZzZkeTRUWDNoQlA2ZFNxUmozN0xQTStPUVREdS9aUTNEcjFpZ1VDakxUMDFteFlBRnVucDQ4OGRSVFZmN2xJajRtaG95ME5PSmpZb2lQaVNFMU9SbWRUb2V4c1RHZURSclF1WGR2ZkFNRDhmSDN2K3RhcWRldjg4ZjMzNlBWYXBueThzdkV4OFN3ZlA1OGxzeVp3NWdubjBTcFZGWjQ3citlZTY1UzhlN2Z1WlA5TzNmZThaaWJyNVhLdXRtNlVxMVdBMkJoYWNtNFo1L0ZmODhlL0JzMXF0SmF0ZFg1OENzMGE5TDRvVnpMMnNhTzNzTW5WRGkvWmNWOHNqUFQ3N2lHVnF2bDdMRjlBTFRxMkt2VTNQSDkyd0JvMmI3bmZVYjZjR3hkdFFDQVhzTXEvcHc4S00yRG1oQVdmbGtTWS9lZ1dLMGgvbG95c2ZGSnhNUW4zN2hwbVVSTVhGS2xFMkFBRG5iMWJpVEJ2QWp3OVNUUXp3dEhleHU1VVNSRUpmaDR1L0hGZTg5ei9QUWxmcDY3bXFncjhRQWtYRXZobzYvbjBDU3dBUzlNR2tyVHhqNEdqbFNJeWlrcUt1YmdzVEFPSGd2anhKbHdGQ29qbWdjMW9iNjNGejI3dDhUVHd4MXJheXNzek0yeE1MZkFTQ29qUlEybVZtdkl5ODhqTHorZjdPd2M0dUlUaUltTDU5aVpXR2IvdlJtZFZrM0xab0dFdGc0aXRIVVFKaWJHaGc1WkNDR0VFQStaSk1hRXVJMWZvMFowN05HRHZkdTJzWG5OR3ZyZmFQOVhYRnpNM20zYmlMcDBpWVpObTlLbGQyK3VKeWF5ZmYxNjFHbzEzZnIycFVQMzd1WHVhZVhxN2s3WFBuM1lzWEVqWjQ4ZnAxUFBubXhkdS9hT2NlVG01QUNVT2s2aFVOQno0RUFPN2RtRGhhVWxJVzNibGpvbjlzb1Z6QzBzeW0wN2FHbHR6VE92djg3RnMyZkxKTVZ1YXRheUphM2J0K2ZZZ1FNYzNiK2ZGbTNiY2preVVqL2ZhOUFnN0IwY2lMeDRVUjliWVVFQkhYdjA0R3AwdFA2NGdNYU5PYnhuRDhYRnhmcXh1S3RYMmJkOU93QU5iaVM2ZG0vWmdvbXBLYTRlSHZnM2FrU1gzcjN4cUY4Zk4wOVBmU0lyNXZKbGZ2cnFLMGFNRzFmaEhtY0pzYkhNK2ZGSDhuSnptZnpTUzNoNGUrUGg3VTFxY2pLN05tMUNvOUV3NXNrbjlkVlo1YkcwdHFacjc4cFhGTjF1MTVZdDVHWm5seHBiTkhzMkp3OGZydFQ1czcvL3ZzSzV4NTk4a2hhUFBYYlBzZFYwc1hGSjFQZSt2MnJEeWpLenNDUzArOEFLNS9kc1duSFh4RmhrMkVteU05TnhjdldrUVVBVC9YajQyZU1reGw3RzB0cUdacTA3VkZ2TTFlSFBHUitTbEJCVGVsQUh5ZGZpQUZpejhCZlczS2hHcTZ4L2ZUbjd2bUx5OXZJa0x2NzZmYTFSbDJrMFdsTFRzMGk2bmtwc1lqSXhjVW5FeENjUm0zQ2RoR3VwYUxWVmU2ZStzNk10QWI1ZXBSSmhEbmJWMnhwV2lFZFJxK0NHL1ByMU5MYnVQc1lmQzllVG5KWUJsTHpwNDVWM1p0Q3BYWE9lSGo4SWIvZkt0WVFXNG1FTGo0cGwzZFlEN0Rwd2lvWUJBWFR0MUpISkU1K3F0a3ArSVF6QnlFaEZQV3RyNmxsYjQrcnNUSUNmYjZuNStJUkVqcDg2dzdydCsvaDIxaEs2aEFZenNGZDdBdjBlenU4a1FnZ2hoREE4U1l3SlVZNCtRNGVTbjVkSCsyN2Q5R1BHeHNZOCs4WWJYSTJPWnVmR2pmejJ2LytoMCtsb0dCVEUyR2Vld2N6OHpxMm11dmZ2VDVQZ1lEd2JOQUJnMjdwMWxZcmwxdU9VU2lVOUJ3N1VWNGE5Ky9MTDVaNVQyUW9vZ0drZmZZVFRMUlZ1ZzhlTXdkTEtpdURXcmNuT3l1TDNHVFB1dXNiU3VYTkxQZjVpMWl3MnJWcEZYdTQvKzlkRVhyeW9UNmk5OHZiYkFBd2JONDdIT25XNlkzWEM5Y1JFNHE5ZVJWUEJUZURUUjQreWJQNThBSjU4K1dYOGJxbXk2amRzR0RxdGx0MWJ0cENXa3NMWVo1NnBjSzh5Q3dzTE90OUhZdXpJdm4xbEVtTTNkZTNUcDhMek10TFNPSFgwS0kyYk44ZkZyZndiRUxlMnhxeUxZaEt1MDdON3kvdGFZL21jNzBvOXpzbk0wSStObURKVlA2NHVMaWIyY25pRjY2aHZTZVpXWlArMmttUjFhSS9TQ2JZZDZ4WURrSnVkeWIrbTlLOWM0TUNZWjZmUnB0Tzl2L1lxSXkzNUdzbUpjUlhPMzJudVFmSDI5R0RIcnJDSGZ0MmFRS2ZUa1pPWHovWGtkSktTMDdtZWtrNXlTZ1pKS1dra3BhUnpQVG1kbExTc0tpZS9BT3hzcmZIMmNNSGJ3d1V2ZDJjYWVMdmc3K09GblkzVkEzZ21RZ2dvK2Y5Wm4yNXQ2ZEkraEtWcmQvSDN5cTNrNXhjQnNQZlFHZllkUGt1WDlpR01IOUVMdndZZWQxbE5pSWZqN0lWbzVpL2RRa3hDQ3NNR0RXRHVyR2R4ZExBM2RGaENQQlFlN201NHVMc3h1SDhma2xOVDJiSjlGKzkvTlpmNkhvNk1IOW1iWm8xOTc3NklFRUlJSVdvMVNZd0pVUTVqWTJOR1RacWtmM3luUk5PbHNEQStlTzIxVW1Qam4zdU9aaTFMMytnM3V0RWU4S2E3dGR6Nyt2MzNTVTVLS3ZlNDd2M0wzblJQakl2andwa3pORzdlSERkUHp6dXVmU3NMcTlJM1MwM056T2cvWWdRQUtpTWpYaTluZjdYdDY5Wng1dmh4WG52dlBSUVZ0Q2g4NThzdlFhY3IrZmpsbCtuY3V6ZDlCZzhHSURrcENTaHBRM20zbGwxUmx5NWhaR1NFKzIzUHFTQS9uN1ZMbG5Ec3dBRnM3ZTJaL05KTE9MbTRzSExoUWtMYXRzVW5JQUNBL2lOR1lHTm54N3FsUy9udTAwL3BPWEFnSFh2MEtMWHZXQU0vUDJ3ZEhPNFl4OTE0MUsrUHBWWDVONTc3M2FnNkxNL1ZxQ2hPSFQxS1VFZ0liVHJVckNxamh5VStNUVZQai90TC90M2M3K3VtL0x3Yy9kaXRpYkgwbENTK2U3LzhoSEpsWktSZTU4S3BReGlibUpaS1pvV2ZQVTdrK1ZPWW1KclJ0RlY3b0dTL01VK1BuTHdBQUNBQVNVUkJWRE56QzVxMGFIZkhOUjJkeXo3MzFPc0oyRG02M3JFRjZLMnlNOU94dHFtNFJlc2JuNVd1Qm91N0hNR005MS9DeWMyVHQ3NzR3eUN0OHp3OTNJbFBUSG5vMTMzUUNvdUt5Y2pNSVNzN2g0eXNITkxTczBtNm1maTZrUVJMU2ttbm9LRHducStoVWlueGNIWEMyOU1GYncvbmtpU1loek5lSHM1WVcxcmNmUUVoeEFOaFptckNoSkc5R2RnemxMbExOckoyeTBHMFdpMDZuWTVkKzAreWEvOUpRbHNITVg1a2I1b0VOakIwdU9JUkZaK1l3ZzkvTENjK0tZTnhvMGZTdDJlMys5cVBWNGphenNuQmdYR2pSL0Q0aUtGczJyYVRMMzlhaW9lTExhODhOUUlQTjBkRGh5ZUVFRUtJQjBRU1kwSlVVcGMrZldqVHZyMys4ZUc5ZTltN2JSdlRQdnBJUDVhZWxzWWYzLzFUdVpLWmtjRzErSGo5WXp0N2U1eHZxUXBLU2tqQXpzRkJ2ODlVWmZVWk1xVE0yTEo1ODRDU2RvZTM3ekYycjFRcUZhN2xWQ3VaVzVUY2VIWDE4S2p3aHJxUlVla2ZMMHFGQXFNYnJRd2RuWjB4TVRWbDU0MDJoeGFXbG1VWDBPbElpSXZqNU9IRE5HM1JRbit1VHFmanhPSERiRnkrbk95c0xCb0dCVEhteVNleHRMSWlNejJkQzJmT2NPTHdZWjZhT3BVR2ZuNEFkT2plSFRkUFQvNys0dzgyTEYvTzRiMTc2VFZ3SU1GdDJxQlVLbm5ocmJlQWtwYU0wZUVWVnhQZHlSTlBQWFZQNTVtYW1RRlFXRkI2WHlDZFRtZlFmWDdtTHQ3MDBLNTFQU1dkbVBqNE1pMU9xdUxyK1Z2MEgwK2IwQnNuTjg4eXJmNzhHalhIcXA0dFhRZU9ybkNkWGV1V2tKT1ZVZUg4M2kycjBHcTFPRGc0WVc1WmtnalZhTlNzbkQ4VGdPNkRIcWZua0xGQVNXTE0ydGFlc1MvOHUwclBSYWZUTWV2emYxRlVWTWdMNzN5TmkzdkYzODlhalliWi8zdWY2SXRubWY3Tm4xamJWTzZkM2x0V3p0ZkhlL3ZyN0xQWEorRGc3TWJ6MDcrc1V0eFZWYy9hbXR6Yy9BZDZqZnVsMCtuSXpTdTRKZEdWUzBaV0RobVpPV1JtNVpCNTgzRlc5bzJQYys4cjRYVXJwVktKczRNdFRrNTJlTG82NHVYcFF2MGJDVEEzWjBlTWpDcVhOQlZDUEh4MnR0YTg5dXhvaGcvb3dzSmxXOW0yOTdpK0F2VG1IazR0bWdVd1lXUWZRcHI2eTc1KzRxRW9MbGF6Y1BsV1ZtM2F6L2pIUi9IRjBNR1ZmZ09PRUk4Q2xVckZnRDQ5NmRlck8wdFhyZUdsNlRNWTJyY0Q0MGIwd3RoWWJwMEpJWVFRZFkzODZ5N0VEZnUyYjJmdGtpWDZ4NkZkdXpMMGlTZjBqNjJzckVxMUhMU3l0Z1lvTlhiN0w1Y1I1OCtYYWpONDY1b0YrZm44OU9XWE5Hclc3SjZUS2pkcHRWb3VuajJMaGFVbDdsNVY3NHQrOXNRSkZ0eFNtZGFtUXdkR1RweFk0Zkc2RzVWZzk4cll4SVF4VTZhd2J1bFNOcTFjV2VGNkpxYW1CSVdFTUd4c1NhSWhMU1dGZVQvL1RHSmNIQ2FtcGd4OTRnbmFkZW1pdjZGa1kyZkhVMU9uOHRPWFgvTG5qei95M0p0djZxdm5mQU1EZWVPREQxaXplREVuRGgxaTBlelo3TnEwaVZmZmZWZi9MdG5vOFBCU3I0R3E2TmlqeHoyZFozNGpLWmlmbDFkcWZObThlZVRsNWpKcTBxVHlFNGNQMkorTE56N1U2MFZFUnRPamM2Y0hzblplVGpZNVdSbWxLc2NBck9yWlltRmxUWFptT2hscHlRRDZwTm5OZG90ZVBvSDY0N015MGppd3JlemVnTnZYL0UxeVloejJUcTUwN1QveXZ1TzlmT2tjYVNsSldOdlk0ZVJ5NTVaYlNwVUtVek1MaWdvTDJMcHlJY01udjNMWDllT3ZSSEwrNUNIc0hGMW8xYjdzNnpZOUpVbWZpSDZRTE16TnljdXZuaVNTVnFkRHE5R2gwV3BRcXpYa0Z4U1NWMUJJUVg0aCtRV0Y1QmNVa1o5ZlFINWhFZm41aGVRVkZGQ1FYMFJld2MzNVF2THppOGd2TENqNXU2Q1EvUHdDc25QelVLdXIzczZ3TWl3dHpIQnhzc2ZGeVE0WFJ6dWNuT3h3ZGJMSHhkRWVaeWRiSE96cXlRMUxJV281Ync4WHBrOGR6NlF4ZlZtMGFqdWJkaHltV0swQjRPVFpDRTZlamFCSllBTW1qT3JEWXkwYlM0Sk1QRER4aVNsOCtQVWMzTjI4bVBQekQ5SXlVWWc3VUNxVmpCaytsQjVkT3ZPL21iL3cwdlFaZkRCdENoNnU5OWRoUkFnaGhCQTFpeVRHaExqQnk4ZEgzNkp3eDRZTlplYlhMMS9PK3VYTHk0emZxYzFpaytCZ3ByNzdMZ0RmZmZwcHFUa3pjM002OStyRmxqVnI4Ry9VNkw3YTZFVmV2RWgyVmhhdTd1NGMzcnYzcnNkYldWdlR0RVVML1dObk56ZDZEaXpaTCtuV1BjMk83TnRYN3ZsSmlZa29GQXFPN3Q5ZjdyeHZZR0NGZTNuZDFMUkZpMUl4VklhZGd3Tm01dVkwYmRHQ1FhTkhZMnRmOXBkNkYzZDNubmpxS2ViOThndUpjWEdsMmtxYVcxZ3dac29VMm5Ub3dMcGx5MmpmdFd1cDFqRWRlL1M0NXdUWG5WVDBHdm5rKysvMTdSZXpzN0wwNDduWjJadzZlaFFIUjBkOWRaNGhUQjdUajBsaitqN3c2L1FhL1RwUFR4ei93Tlkvc21jVDYvNytyY3o0d0NlZW9Xdi9VUnpmdjYzY2VTaGRpYlo5OVY4VUY1Vk81RndPUDhlMlZRdFJLQlFNbi93S1JzWW05eC92N3BKcXZSYWgzVkJXb3JWUjcrRVRPSE5rRDRkMmJhQnp2eEU0dXR5NUxlV21aWDhDSmRWaWxWbi9RVEczTUNldklKL0l5M0Y4Ly90eU5Cb3RHcTBHalVhSFdxTkJxMytzUmF2VmxzenIvMmpRYVA4NS9uNlQ5ZFhKMk5nSTIzcFcyTlN6d3FhZUpYWTIxamc3MnVMc2FJK3I4NDBrbUtNZGxoWm1oZzVWQ1BHUXVMczY4c2J6WTVnd3VnOUxWdTlrN2ViOUZCYVY3R2w1UHZ3SzB6K2JoVjhERDhhUDZFV25kc0dvVkpJVUY5Vm45NEZUelBoMUtWTW1qbWZZd01ydmdTckVvODdSd1o3UDNuK2JsV3ZYODhxLy84ZHJ6NDJpYzJpd29jTVNRZ2doUkRXUnhKZ1FOOVQzOWFXK2Iwa3J0L0lTWS9mU1N0SEMwdktPMVQ3ZCt2WGpVbGdZcXhjdG9vR2ZYNm5xczZvNGZ1QUFBTmNTRWxpNWNPRmRqL2VvWDc5VVVzckZ6WTFlZ3dZQnBSTmp5K2ZQditNNkZjMlBtalNwVEdJczV2SmwvdnJ0Tjh3dExCZzJibHlGU2JmeXRPM1lFUUNGUXNIVHI3MVdwazNqN1JvMWE4WmJuMzZLclYzNWV5NzVCZ2J5eXZUcEQveWQyUnFOQnFWU1NkZStwWk5MRjg2Y0lURXVEbU1URXhRS0JaYlcxbVNtcGVubmQyM1pncnE0bUc3OStzbTd4NnZSMUk5LzFIOWMzajVqYjMzeGgvN2pvM3MyczNQOVA5V0RpYkdYT2JoelBkWTI5bVJuL3ZPMXVuenBIRnF0bGs1OWg5T29lWnN5YTJabnBQSFh6Lyt0TUtaV0hYdlNzRmxyL2VQOHZCeE9IOWtEUUp2T3ZTczZyUlFYZDI5QzJuWGw1TUdkYkY0eGozRjNhTjE0SlR5TUM2ZVBZT3ZnVE52T2ZTcTEvb09XazVmUDJRdlJoZzZqUWhabXB0amFXbU5UejdJazRXVnRWZkszYmNsajIzclcyRmhibHN6YldtTnVhaUxmdDBLSWNqbloyL0xTbEdHTUhkNkw1V3Qzc25MRFh2SnV0RitOdWhMUFI5LzhpWk9ETFlQNnRHZEF6MURzYmVzWk9HSlIyeTFaczVNVkcvYnp6ZWVmM2xmTGFpRWVaY01HRGFCcGs4YTgvZEZuWEV0T1kvVGdib1lPU1FnaGhCRFZRQkpqUWxUU3ZiUlN2QnVsVXNtb1NaT1k4Y2tuL1BYNzc3ejZ6anRWdnFHYW5abkoyUk1uc0hkMHhNbkZoYnpjWEY2ZVByM2NZNlBEdzVuMXpUZjQrUHRYYXUzUGZ2eXgzUEd2M25zUEt4c2JYcGcycmR4NW5VN0h3VjI3dUJvZHpkV29LUDIxTFN3dGFkK3Q1QmVKdXlYZGJuVXpNUWIvN0YxMnAwcTlPekV6TitlakdUUDBuK2Zpb3FJS0s5L3VSWENiTnZvcXNPS2lJa3pOek1yc0NaZVdra0xLOWV2NkdCd2NIVWxOTG1ubGw1R1d4c0ZkdS9EdzlpYWtiZHRxaTZzbU16YzFJeTgvajNvM3ZxZXFnMDZyNWZTUlBSell1Z2JmeHMyQjBtMFJ5K1BzL2s4YlVzdDZOditzcGRPeGJQWU10Qm9OL1VaTlpzbnYzK3JudWc5NkhBY1hkNEphaHBhN1prRitIaWNPN0tqd21sNCtnYVVTWThmMmJxVzRxSkQ2L2sxdzg2cjhEYXdlZzUvZzFLRmRuRHE0a3g2REhzZlZzMEc1eDIxWVdyTHZXcThoWTFIZEpjSDhvT1huNVdOaFpsNXQ2NmxVU2xRcUZTcVZBbk5UTTh6TlRUQTNNOFBjM0JRTE0xUE16VXd3TnpQRnd0d01jek1Uek16TlNzYk5UVEEzTmIxeFhNbDVabVptV0ppWllHbGhob25KZzI4cktZUjR0TmpaV1BIMCtFR01HZGFEbFJ2MnNuenRickp5Y2dGSVRzMWc5bDhibUx0NEU1MURReGpXdHlOTkcvdEt3bDFVaVZhbjQ5ZDVhemg4TW9LZnZ2MFNKMGRwQVNmRS9Ranc4K1duYjcva2piZmZKeTA5aTJjbkRrWXBQNWVGRUVLSVdrMFNZMEpVVWs1T0RzblhydjN6T0RzYm9OUlkraTFWUDVYbDVPTENnQkVqc0xheHVhZWJIbnUyYmtXajBkQytXemNjblozNWMrWk1Ma2RFNEJNUVVPbzRuVTdIcGxXck1EWTJwblB2eWxXaWxMZlBVUHpWcTJTa3A1T2ZuOCtwbzBkcGZVc1YzVTBhallZMWl4ZGpZMmVIdDQ4UGFTa3B0T3ZjbWFGang1WjZqaDE3OUdEUTZORVZYbi90a2lYczI3NjkzTG11ZmFwVzdSSisvandKc2JIWTNGWkZWbEJRd09wRmk2cTAxcDAwOFBmWEo4Ynk4L0xLYllWWVZGaUlxYW1wL3JHem14c25EaDJpdUxpWXRVdVdvQzR1WnREbzBZL01UVEFMQzFQeTh2UHZPekdtMCttSWpiNEVRRXBTQXZOL0tHbGZXaitnQ1FDbkR1MjY0L25IOS8veldvdS9FcW4vT09yQ2FhNUdYc0NqZ1Q5dE92Y3BsUmdEQ0c3YnVjSTFuZHc4K2RlWHN5c2QvLzZ0cXdGbzMzTlFwYzY1eWRXekFVRXRRemwzL0FDYmxzOWw4dFFQeWowdSt1SlpBSmJPbnNIUzJUTXFYQzg1TVk1cEU4ci9PVEgxNHgvdm1tU3NqTHo4ZkN6TVRmRnY0TW4zbjc1NlMyS3I1RytsVW9GU3FVU2xMRDJ1VWlsSy9sWW85T01LaGVLUitYNFJRdFFkMXBZV1RCelZoMUVEdTdGKzJ3RldiZHBMZkdJS0FCcU5scDM3VHJCejN3a2FlTHN4dEc4bmVuVnRqWVdaNlYxV0ZRSituYmVHMHhkaW1mbk5GMWhiV3hrNkhDSHFCQ2RIQjM3NjVndmVmT2NEZnB1M2x1Y21EVFowU0VJSUlZUzRENUlZRTZLU2RtL2V6TzdObTh1TWYvMUIrVGVncStKbUZWVlZaV2RtY25EM2JpeXRyV25YdVRQR0ppYlU5L05qeGNLRnZQcjIyeGliL0xQZjBaNnRXN2thRlVYLzRjT3hzYlc5cCt2ZFRIZ3BGQXFjWEZ4WU9uY3U1MCtmWnZqNDhmb0tPZ0NWU3NXN1gzNko1WTJ4MDhlT1lXWnVYcTAzcnZzTkgxN3BZeStjT2NPZXJWdXhjM0RneVZkZUtUVm5YYTlldVpWeC8vdmtFOUtTay9uNCsrKzVOZXAzWG40WlJ4Y1hYbi92dlhLdmRXc1ZUbVo2T3ZYSytWd1g1T2RqWnY1UHBZeVhqdy9IRGh4Z3phSkZuRHQ1a3RDdVhjc2tOdXN5U3d0enNyTnpjTDNMdm5RVnljbk9aTVBpUDdoNCtnaFpHU1hKYVNOakV4N3IwcGUyWGZzU0VYWVNnQVV6LzNQSGRmNys1WXR5eDMwQ20yTHI0TXlZWjZZOTBPVEwrWk9IU0VsS3dNcmFodURIS2s2MlZhVDdvTWM1ZC93QVljY1BrQkFUamJ0MzJZb3pKemZQY3M0c0xUa3hEcFdSRWZaTzViZDJOVGFwbnB1eVdkblpXRnFhWTJWcFRyTW1mdFd5cGhCQzFFYm01aWFNSE5TVjRRTzdjT0wwSlZadTNNdWhZMkZvYit5ZmVDVW1rUm0vTHVIWGVhdnAzYTB0US9wMnBJSFh2YlhmRm5YZmtqVTdPWHd5UXBKaVFqd0ExdFpXZlBQWlI3ejQ1cit3czlzcGJSV0ZFRUtJV2t3U1kwSlUwb0FSSTBwVld1M2F0SW1OSzFmeXhheForckhVNjlmNXNvS0VTVlVVNU9lVGxabDUxNXZ3NjVZdG83aW9pUDdEaCt1VFlNUEhqZVBIenovbnI5OS9aOEx6ejZOVUtnazdkWXFOSzFiZzE2Z1JuWHIxdXFlWTFHbzFpMmZQNWtwVUZCMTc5R0RBeUpGc1g3K2U3ZXZYY3lVcWl0R1RKOU9vYVZQOThaYVZxUDdadDMxN2hSVmhsVlZVV01pMmRldm8zTHQzcWVUY1RaZk9uV1BCckZsWTI5anc3QnR2WUd0dlgrYVkyeXZqaW91THlVaE54Y2JPRHVOeXF1WVU1Wnh6TzNWeE1abnA2ZVVtdVBKeWNqQzdwWklzb0ZFakFJN3MyNGVMbXh2OWIwbjZaYWFubDZseXEyczgzQnlKaTArNDU3MHZGTUNSM1p0d2NIYW5VOS9oN04yMEFqdEhaNFpOS3RsSExEODNsMDU5aGpIb2lXZjE1MnhiL1JjT3ptNWNpN3RDZzRBZ2VnK2JRTy9oRS9UemtlZFBFM2FpWk84K2xaRVJ6MC8vRWtjWDkzdC9rcFd3YzkxaUFEcjBHb0tSVWRYYjkzbjdOY0tuWVZNdVh6ckhsaFh6bVB6YWgyV09xVXoxMnJRSnZiRjNjcTEwcGR1OWlvdFB3TVBOOFlGZVF3Z2hhaE9sUWtIcmtFYTBEbW5FdGVRMDFtM2V6L3B0aDhqSXlnRWdyNkNRVlJ2M3NtcmpYb0tEL0JuWUs1UU9iWnBqYm01eWw1WEZvMkxQd2RPczJMQ2ZuNzc5VXBKaVFqd2cxdFpXZlB1Zmozbmg5Zi9EMWNtZXpxSEJoZzVKQ0NHRUVQZEFFbU5DM0tlaXdrSzBXaTBtcHFiRVhyMEsvTE1QVmxYOFBtTUdTWW1KR0p1WWtKdWRUV0ZCQVM1dWJoVWVmK25jT1U0ZE9ZS2JweWZ0dW5UUmo3dDZlREI4L0hpVy9Qa25jMzc4a2FZdFdyRDY3Nzl4ZG5WbC9MUFBWbmtmTklDWTZHaVdMMWpBdGZoNGdrSkNHREJ5SkVxbGtsNkRCdUViRU1CZnYvL09uQjkrb0dPUEh2UWJQcnpTejc5bHUzWjA3OWV2d3ZrZEd6ZHk0dENoTzY1eCt0Z3g5bXpkeXRIOSt4bnl4Qk9FdEdtam43c1VGc2E4WDM3QjBzcUtaOTk0QTN2SHl0MkVQM2ZpQkdxMUd0L0F5cmVMUzR5TFkrZkdqYlRyMGdYZndFQVM0dUxRYXJXNGVYaVVPcTZ3b0lDVTVHUUNHamZXajVtWW1tSnNZa0p4VVJGam5ud1NrMXZhTFA3ODFWZjROV3pJcUVtVEtoMUxiZVB0N2t4TVhQdzluMjlwYmNQLy9mYzNYRHpxQTdCMzA0cFM4LzVOZ3ZGdlV2b1gxdDdESjdEMjcxK1orOTNIZkQxL0N3MXV0RnVzNkp3SG5SU0xDRHZKbFlqekdKdVkwcUhYdmJkbDZUWmdESmN2blNQc3hNRUtxOFpxaXBpNGVMemQ3NjFLVUFnaDZqcFhKM3VlSGorSVNXUDZzZXZnS1ZadDNNZjVTNWYxODZmRElqa2RGb21acVFrZDJqYWpaK2ZXdEE1dWhKRlIxZitmSitxRytNUVUvamRyQ2Q5OC9xbnNLU2JFQStiazZNRG5INzdMdE9udjRlZmppWWVyZk04SklZUVF0WTBreG9TNHpmR0RCd0hJdmJHSDJOMWNqWTdtOXhuLzdOVmphbWFHdDQ5UHFXTTJyMW9GUUVwU0VqcWRydHhLTUZ0N2V5SXVYTkEvZG5CeVl0aTRjZVZlTXlzamd5Vno1NkpTcVJnMWNXS1paRmZMZHUzSXo4dGp6ZUxGaEllRlllL295SE52dm9tRnBlVWRuMHRtZW5xcHgvRXhNV3haczRhTFo4K2lWQ3JwTVdBQVBRY09MSFU5djBhTm1QcnV1eXo4OVZmMmJkOU9VV0VoSXlaTXVIM3BjbGxZV3VMa1duRXJvTHZGQzlDbVF3Y2NuSnhZT25jdWYvLytPMmVQSDJmWTJMSEVYcm5DZ2xtenNLcFhqMmZmZUFNSEo2ZEt4WlNiazhPbWxTc0JDTzNhdFZMblFNbWVjNmVQSGNQUzJocmZ3RUQ5MTdLK3Z6OTd0MjBqS1NFQlV6TXpya1JGb1M0dTFpZkdDZ3NLbUROekp1cmlZZ0F1UjBUZzRlME5nRmFySlNzam8xUkx6THJJeTlPRlkyZGk3MnVObTBteDIyMVpNWjh0SytmZjhkeUs5dEs2NmV2NVcrNDVydXlNTlA3NitiOFZ6cnQ2TnFEN29NZlp0R3d1QUk5MTdZZUZWYjE3dmw3amtMWTR1WHFTZkMyTzdhdi9Zc0lyNzk3eldnOWFUR3djclp0N0dUb01JWVNvMFl5TmplalZ1VFc5T3JjbUlqcVdWUnYzc1gzdmNRcUxTdjdmVUZCWXhQYTl4OW0rOXpnMjFwWjA2OUNDbnAzYjBLUmhmZGw3OFJGU1hLem1vMi8rWk1yRThmZGNnUytFcUpvQVAxOG1UeGpMUjEvUFllYm5yMkZzTExmWGhCQkNpTnBFL3VVVzRoWjd0MjFqL2JKbDJEczZjdWI0Y1p4V3I2YkhnQUVNR2oyNlRFdThsdTNhNFJzWWlKT3JLLzJHRDBlalZxTXlNcUpKOCthbDJnaHVXTDZjM1Z1MjRObWdBWkVYTHpMdjU1OFpPblpzbVgyK1JrNmN5SWdKRS9TSnM0cHVaaFFYRlRIMzU1L0p5Y3BpNEtoUmVOUXZuUkRJejh2ajZMNTk3Tm02RlFCekN3dlNVbEpZT204ZVBRWU13S3RCZzNMWFRZaU41YzhmZjBTaFVIRHF5QkdDUWtMdzh2RWg5ZnAxbXJkdVRhK0JBM0d1b0lLdG5xMHR6Nzc1SnB0WHI2YkRQZTZYZGo5OEF3TjUvZjMzV2JONE1VZjM3eWM2UEp5Qy9IeHM3T3g0N3MwM3NYT28zRHY0VXE5Zlo5N1BQNU9Sbms3N2J0M0svVndwRkFvMEdrMlo4WnRKeFp2WE9uMzBLSlpXVm5nMWFNQ1Z5RWlPSFRpQVRxZkR5TmlZTmgwNjBLNUxsNUtrMkk4L0VuLzFLaU1uVG1UdnRtMXNYNytlNERadHNLNVhqL1NVRkRRYXpSMHJCK3VDSm9FTm1MUG8zcE5QZHhMWXJCVW1abVpseHM4ZDI4K1ZpUFA2eDYwNjlNRHRBVlJYRmVUbmNlTEFqZ3JuQTRKYTRPVG15ZFhJOHhnWm05QnQ0T2o3dXA1Q29hQlQzMkdzK1BNSHpoemR5L1dFV0U0ZDJzWEpRenVydEU1YThqVytlT3ZKdXg1M1ArMFd6NFNkWjlMSXF1K2xKb1FRajZvQVh5Lys3NlVuZUg3eUVIYnRQOG5XUGNjNWV6NUtQNStabmN1cVRmdFl0V2tmcnM3MjlPelVpaDVkV3RQQVUvWWpxK3NXTHQrS202c253d2IyTjNRb1FqeFNoZzBhd0xHVHAvbHJ4VFltamVscjZIQ0VFRUlJVVFXU0dCUGlocVA3OTdOdTZWSjhBZ0o0NnRWWFdiZDBLZHMzYk9EUTNyMEVORzVNZG1ZbUY4K2RRNlZTb1ZRcVVhbFVxRlFxNG1OaVVLbFVvTk9oTGk3bTVKRWpxTlZxbkZ4Y01ETTNaL2VXTGZnR0J2TFUxS21jUEh5WVZYLzl4UmR2djQxUFFBQ3VIaDZZbXBtaFZDcFIzbGp2NXNkYWpRWjFjVEZxdFpyaTRtTFV4Y1VVRnhlVGZPMGFjVmV1MENvMGxFNDlld0lsKzFtRm56L1A2YU5IQ1R0MWl1TGlZank4dlhuOHFhZnc5dkZoKy9yMTdOdStuUXRuenVCUnZ6N0JyVnZUcEhsemZiWFdsYWdvWm4vL1BRRFB2ZmttVzlhczRjK1pNd2xvM0ppT1BYcmc3T2FHVnFzbEtUR1JXOU4xT3AxTy8wZXIwZEMwUlF2U1UxUEp6Y25CMnNZR0N3c0xraElUQVZDcVZHVSs1OVd4eDloTkpxYW1qSnc0a1ViTm1yRnMzankwV2kzT2JtNllscE1VdVYzcTllc2Myck9IQTd0Mm9TNHVwbVc3ZGd3YVhYNkN3c2JXbHJTVUZIWnYyWUxyalRhSlJZV0YrdWZoV2I4K2w4TENTRXBJb0dPUEhpaVZTcnIwN2syWDNyM1JxTlVvVlNvVUNnWFptWm5NbVRtVCtLdFg2VDFrQ0cwNmRNRFIyWmxmdi8yV1AyZk9aUHl6ejNMdTVFa0FmUVZaWGVYcDVvUldYVXg4UWlJZTd0V2JCR3dRMEtSTW04UzltMVp3TmZJQ052YU9aS2FsWUdQbnlQbVRoMm5YYlFBK0RadFdzTks5Y1hMenZHdnlhTmY2cFJnWkdkT3VXMzlzN081L3o2MDJuWHF6ZmZYZk5HM1ZIak1MUzdJejAwaE9qS3ZTR2hxMXVzcm5WRVZjZkFJNnJWcjJHQk5DaUh0Z2JXbkJvTjRkR05TN0E5ZVMwOWl4OXdSYjl4empTa3lpL3BocjE5TllzSHdyQzVadnhkL0hreDZkVzlLOVF5dWNIVzN2c0xLb2plSVRVMWkxYVQ5emZ2N0IwS0VJOFVoNi9hWG5tUExDcS9UczBrWmFLZ29oaEJDMWlDVEdoTGpCdzlzYlp6YzNKcjM0SXNZbUpnd2JONDdHelp0elpOOCtMa2RFa0plVGcxcXRScWZUVldxOW9VODhRVURqeG5qV3I4L0VGMTdBeU1pSU5oMDY0QnNZeU1GZHU0aTZkSWtUaHc1UlhGUlU2WFhyKy9yaTd1Mk5oYVVsSXlkT0pDWTZtaDBiTnhKNThTTEZSVVVvRkFvQ21qU2hZL2Z1Tkd6Nnp3Mytmc09IRTlxdEd6czJiT0Q0d1lOc1dMNmNEY3VYNCtqaXdpdlRwMk5pWW9KYXJlYkpWMTdCSnlDQXA2ZE9aZGZtelJ6Y3RhdFVlOGZLNmoxNE1PZE9uaVFoOXAvMmVMZTNsNFNTTm96Tlc3V3FjSjB6eDQ4VGRmRmlsYTdkdEVVTFBCczA0Ty9mZnVQU3VYUE0rUGhqWHA0K25YcTI1ZDhJT24vNk5ITi8rZ2tvYVdmWmQraFFXanoyV0lYcjl4azZsR1h6NTdOaCtmSXljNDJhTnFXQnZ6OHp2L2dDSXlNak92Ym9VV3BlZGN2ZWErdVhMeTlKaWcwZVRJLytKZS91OVFrSVlOallzYXhZdUpEL3Z2MDJBSlpXVm1XcUF1c2FoVUpCeSthQkhEOTFwdG9UWTdmS3o4dGgyZXp2T0gxNE4zMUhUaVkvTDRmZEc1YngvTnRmOHRPbjAvajU4LytqeDZESDZUbDBIQ3JWdy92bnNldUFVVFJ2MndrVDA3c25jU3ZEMk1TVXQ3K2RwMys5alpneWxSRlRwbGI2L0drVGVsY3FvWGMvVHB3K1E4dm1nZExtU3dnaDdwT3JrejFqaC9kazdQQ2VSRjlOWU52dVkyemJlNXprMUF6OU1aR1g0NGk4SE1lc3VXdnc5L0drZmVzZ1Fsc0hFZWp2alZKK0R0ZDZQL3l4blBHUGo4TFJ3ZDdRb1FqeFNISjBjR0Q4bUZIODhQc3kvdnZ1YzRZT1J3Z2hoQkNWSklreElXNXc5L0xpeGJmZXd0ekNRai9XcUZrekdqVnJWdW80clZhTFJxTkJvMWFqMVdyMTQvcjJod29GQ2tvcW1CUUtCUysrOVZhcGhJaURreE1EUjQwcWMzMmRUb2RhcmRhdnExQW9TcXJIbEVvVU4vNVdLcFdvMVdyOW5KdVhGNW5wNlRnNE9oTGNwZzB0SG51c3dyYUJ0bloyREI4M2pqNkRCM04wLzM1T0hqbkNrTWNmeDh6Y0hIY3ZMMTcrOTc5eDl5clo3MGRsWkVTUEFRUG8zcjgvS2Rldms1R1dSbkZSRVJxTlJsOGhkaU5vL2ZQbHh2TlhLQlQ0QmdaaVlXbEp6T1hMcUZRcWZBTURhZHk4ZWFsNG5GeGNDR2pVaUhhZEsyNmxscCtiUzladCs1NVZocTJkSGM5Tm04YUc1Y3RSS0pVVkpzVUFtZ1FIMDYxZlA5dzlQUWtLQ1NuMXRTcFB5M2J0YU55OE9lbXBxZnF2dndLd3NMTFNmKzY3OU81TlVrTENIVnM0RGhzN2xxQ1FFSnExYkZscXZHMm5Uamk2dUxCbjYxWUtDd3JvT1dCQVNVVmlIUmZhT29oMTIvY3h1SCtmYWw5YnA5TnhkTTltTmk3OWs3eWNMRVk5OVRxUGRlM0gycjkvQmNESjFaTlhQL3lPZVQ5OHl0WlZDemx4WUNjOWh6eEJxdzQ5eTYxMGZCRHNuZTdlNWtxalVkL3k2TTQzTXUvMk9qYTBuWHYyTTdoWHhVbHhJWVFRVmVkYjM1MW5KdzdtNlFtRE9IcytpbTE3anJQcndFbHljdlAxeDl4TWtzMWJ1aGs3R3lzZWExbVNKR3NWMGhCTDgrcDVnNFo0ZU02ZWp5SStLWU12aGc0MmRDaENQTkpHRFJ2TTZnMmJPSHNobW1hTlpaOC9JWVFRb2phbzJYZk9oSGpJYmsyS1ZlUm1nc3JZMkxoU2ExYjJCclZDb2NEWTJQaXU2eHJkc3A2eHNURXZUNTllcGNTSnBiVTFYZnYycFd2ZjBqM1FieWJGYm8vSnljVUZKeGVYU3E5L1Uyalhyb1IyN1ZyaC9MU1BQNzdyR3QzNjlhTmJ2MzVWdmphVWZKM0tTMENXcCsvUW9WVmEyOXpDNG82dmxlYXRXcUc3TGVGMU8xTXpzekpKc1p0OEF3UHhEUXlzVWt5MVhXanJJTDc1WlRFcHFXbjM5WTduckl3MEFGUktGY1ZGaFJ6YnQ0MjltMWR3UFNFV0IyYzNKazM5dWt4clJRQTdSeGRlZnU5L2JGazVuOTBibHJINHQyL1lzR1EySWUyNjBybnZjT3djcS80OWNEODBHalhYRTJLd3NLcUhtYmtsT3EyV3c3czM2ZWVycTdyTUVKSlRVNG1JaWlSMCtrUkRoeUtFRUhXU1VxRWdPTWlmNENCL1huMTZCRWRPWG1ESHZoTWNQbkdlM0x3Qy9YSHBtVGxzMm5tWVRUc1BZMlNrSkxpSlA2R3RtOUt1VlpDMHVxMGw1aS9ieXJqUkkxRXFsWVlPUlloSG1sS3BaTnpvRVN4WXRvVXYzbnZlME9FSUlZUVFvaElrTVNaRUxmY29WQlBWUnRJaXJtcE1USXpwMmo2RUxUdDJNWGJVOENxZGUvblNPZWJNK0JCekN5dHlza29xREozY3ZNalB5MlhqMHRrVTV1ZlR1ZTl3K282Y2ZNZUVrc3JJaUg2anB0Q21jeDgyTDUvTDZTTjdPSGx3SjcyR2pydXY1M1l2bEVvVjMzODRsZUtpd2pKejlmMGJZMnBtL3RCanFpNWJ0dStpUzJnSXhzYnlYeEFoaEhqUWpJMk42TkMyR1IzYU5rT3Qxbkx1VWhRSGo0Wng2RmdZTVFuWDljZXAxVnFPbndubitKbHdmcHk5QW05M1o5cmRhTG5ZSkxBQkppYVZlME9ZZUhndVJjWVNrNUJDMzU3ZERCMktFQUxvMDdNN2N4YjhUWGhVTElGK1pkOTBLb1FRVERMdUh3QUFJQUJKUkVGVVFvaWFSZTVLQ1NHRXFCRUc5bXJQKzEvTlpjendJVlZLK0RxNHVKT1hrMFZlVGhZcWxSSDEvWnN3WU14VDFMTzFaK3dMLzhiSjFRTUhaL2RLcitmbzRzNjRGNmN6WU16VFpLYW5ZR0ZWNzE2ZXpuMVJLQlI0MVBmalNzUjUvWmlSa1RGK2pZTVo4V1RsOXd1cmFkUWFEU3ZYcnVlVHR5WWJPaFFoaEhqa0dCa3BDUWtLSUNRb2dCY21EeVV1SVpsRHg4TTRlQ3lNMCtjajBXaithUkVlazNDZG1EWFhXYkptSjhiR1JqUU9yRTlJRTMrYUIva1RGRmdmTXpOVEF6NFRBYkIrMndHR0RYbzBXbTRMVVJzWXFWUU1HelNBZFZzUDhvWWt4b1FRUW9nYVQ2SE9qZFlaT2dnaGhCQTFTN2ZoVTVrOHBoK1R4dlM5KzhIVjZLMlBmNkY3dDE0TTZOT3pTdWVwMWNXZzA2RXlNcTUwdFY1MlpocTUyVm00ZWphbzByVVNya1poWkd5Q3MvdWRmK0d0N0hGM285Vm8wT3EwR0JuVi9uZnJyOSs4bFoyN3RrbUxHU0dFcUdGeTh3bzRkdW9pQjQrWFZKTmxadWRXZUt4S3BTVFF6MHVmS0d2YXlBY3J5OXBieVZ3YkZSVVZNL0xwOTVrNzY2Zjdha0V0aEtoZXlhbXBUSG4rWlpiKzlwRlUyZ29oaEJBMW5GU01DU0dFcURFbWpPck5sejh0cFYrdjdsWGFMK05la2tiV052WlkyMVQ5WnBKN2ZiOXFQZTV1bENvVlNtci91OEcxV2kwTGx5em5YeStPTm5Rb1FnZ2hibU5wWVVhWDlpRjBhUitDVnF2bFlzUlZEaDRMNDhUWkNDNUZ4WlNxSnROb3RGd0l2OHFGOEt2OHZXbzdDb1VDdndZZUJEZnhJempJbjJaTmZMR3RaMlhBWjFQM0hUd1dSc09BQUVtS0NWSERPRGs0RU9Ebno2SGo1K2tjR216b2NJUVFRZ2h4QjVJWUUwSUlVV00wYSt5TGg0c3RTMWV0WWN6d29ZWU9SMVNqcFN2WDRPRmlTOVBHUG9ZT1JRZ2h4QjBvbFVxYU5QU2hTVU1mbmdJS0Nnb0pDNy9LNlhPUm5Eb2Z5Y1h3S3hTck5mcmpkVG9ka1pmamlMd2N4L0wxdXdHbzcrbEtvd0J2QW53OENmVDF4TmZIQTB2eml2ZjVGRlZ6OEZnWVhUdDFmT0RYeWMvTHdjVEVESlZSemI5dFVGeFVpTEdKdFBnVWh0ZXRjd2NPSERzbWliRmJ4RnkrakhXOWV0ZzVPRlQ1M1BpclYzRndkc2JNdkdxVnllbXBxYVNucHVJYkdGanUvUFhFUkJ5Y25HckZ6N2NINlVwVUZBMzhxdWNOblJmUG5pVStOcFllL2Z1WE83OTl3d1k4dkx4bzFLeFpwZGJUYURTMXFsM3dpVU9IU0U5TG8wdXZYaGdaMTY2SzBjUzRPSXFMaXZEeThhbDBCeDRvK1pxYm1wbFIzOCt2U205c3JraDRXQmdPVGs0NE9EdVhPeDl6K1RJNnJSWXZINTlxdVY1MU9YLzZORm1abWJRT0RYMGdYL3ZyaVlsa1ptVGczNmhSbGI0KzRXRmh1SHQ3WTJWdFhlRzZwbVptMk5qWlZWZW90YzZqL1MrQXFKTzZEYSs5Kys4SUllQ1ZwMGJ3MHZRWjlPalNXZDRKWFVla3BLYXlZUEZTWnY3M2RVT0hJb1FRb29yTXpFeHAxVHlRVnMxTGJpNFdGUlZ6SWVJcXA4SWlPUk1XeGYremQ5N2hVUlpySDc1MzB6dnB2WkVFRWxyb0laVFFlNitpV0JBL3hlNnhsM004ZXZSWXNCNTdGMFZCT29KMENJUVNhZ0lrMUJEU0srbDFVN1o5ZjJ4MnpXWTN5U2FBaU01OVhWNW01NTEzWnQ2Nnkvem0rVDNuVXpKb2FKVHI3Wk9WVzBoV2JpRzc5cC9RbGZsNnV4RVc3RWRvVjMvQ2duMEpDL2JEdVl2eGY2Z0xXa2V0Vm5NcStUS0w3Nzd2aHZhVGRPSWdHNVovektDWUNVeS8vWUZPdDNQbHdobTJyZjZXYVhjOFFFaDRuMDYxOGRiVGkzSDE5T2FCNTk1cXRjNzdMeTNGd3RLSzJYYy9TdGZ3M3lkZFZTb1ZuNzcyRHdBZWYvWGpUdlV2RUhTRS9wRjkrSEhsS3RScWRZY21NUCtxWkY2NXdoZnZ2a3RBY0RBUFBmZGNoeWF6NVkyTmZQYk9PMHljTVFQLzRHQ1VTbVdyZGNNaUl2UStKeHc1d3Q2dFcxbjIxVmNHZFJWeU9aOHRXNGFadVRrdnZmV1cza1QyODB1WDR1N3B5VE92dldieU9FMmhUaWFqcXFLQ3lvb0tLc3ZMS1M4cG9hcXlrdWtMRm1CbGZXTVhqcWpWYWxaODhRVk96czdNdXYxMlhmblJ1RGgrL2VVWEZpeGV6SURvYUlQOVZDb1ZMei8yR081ZVh2emo1WmZiN2VmYzZkT2NqSTl2VlJqYnZYa3pnNFlOTTBrWWs5WFc4dkViYnpCdTJqUUdEaDJLckxhVzJ1cnFkdmNEY1BmeU1xbWVsbmYrOVM5YzNkMjU3NG5PenlXcVZDcDJiOW1DamExdHE4ZmZGdWRPbjZhK3JzNmczTlhkbmVDd01BQ3kwOU5OYXN2R3pnNTNUODhPOWYvTHQ5OXl0YUNBTnovN3pHU3hXQzZYczJiNWNxUlNLUysrOWRZMUMxVUt1Wnlmdi80YVN5c3JYbnpyTGFPaTZJNk5HOGxJVGVXbHQ5L0dzVXNYazlxc3JhbWh1cktTMHBJU1NvcUtLTWpKSVhMUUlIcjM3NjlYdDA0bW83YTZtb3J5Y3NwTFN5a3BLcUtzcElTRlM1YTBLOUR1M2JxVm1xb3Fva2FNNk5oQm04aUIzYnRKT0hLRU56NzkxR1RoTFM4cmkrV2Zma3IzWHIxWS9NZ2pSdXQ4OHRaYjlPemJsNFZMbHVpVnl4c2JrY2xrT0psd2ptOTFoREFtK011eCtMYkpOM3NJQXNGZmdzaGUxMmZsV0VmeDlYWmoxcVJoZlBqWmw3eng3NWR1eWhnRTE1Y1BQL3VLMlpPSDQrdlY4VldpQW9GQUlQaHpZV2xwUVdUUFVDSjdoZ0lnVnlpNWZDV0hwQXRYU0RwL2hiT1gwcWlyYXpUWUw2K2doTHlDRXVLT25OR1Z1Yms0RVJyc1MxaXdQMkZkL1FnTjlzWEx3MFZNSnJkQmJrRXhVbk1MZkgyOGIyZy9icDQrMU5mVmNuREhCbnIyaTlZVG16ckN4YVFUNUdSY3hzN0JpVlZmdk4xdS9ibjNQb0dWdFg1a1NHbFJQbEt6MWlmY2N0SlRLTG1hajdtRkpaNitBZm9iMVdxeTB5NTFhdXlDRzg4dlg3NURSc3BaSG52MVl4eWMvaG9yMXYxOGZaQkl6Y2tyS01IUHgvMW1EK2VtRXhRYVNzKytmVGwvNWd6N2QrN3NrR2lRZnZreVNvV0M0TEF3dnZ2NFk2UENnUlpqQWxocm5EdHpodnE2T2dZTkczYk4wUjBuRGgrbXFxS0N4c1pHR3VycmFXeG9vTDZ1ampxWmpMcmFXbXByYTVIVjFMUXE2a2trRXViZWRSY0FKVmV2Y3ZUQWdXc2FUMHVtTDFpQVdxM21RbEtTZ1ZqU2QvQmc5dnoyRzlzM2JLQkhaQ1EydHJZRyt5c1VDaFJ5L2NVdktwWEtxRWhUMHlSY1pWNjUwdXA0YXFxcmpXNFBDZzNWKzd4cDFTb3F5OHZ4OVBFQjRNU2hRK3pZdEtuVmRwdlRrWHNCb0xTNCtKcEZuYk9KaVpTWGxqSjU5dXhPN2I5ejB5YUtyMTQxS0krS2lkRUpZNTh0VzJaU1crRzllM1AzZ3creWQ5dTJOdXNOSFQwYUIwZEhBTlRhd2c3OC9qcHo0Z1N5MmxvbXo1bHpYYUtrenAwNVEwTjlQYU1tVGpRcVJOVTIzVHNoM2J1YkpJcTk4T0NEcU5WcXZUS0pSSUs5b3lNdWJtNzA3dCtmWmYvOEp3MzE5ZFRYMVJrOG94S0pCRnQ3ZTNJeU05dU1xaXpNeXlNdk81dlJreWZmc04rdktwWEcwbHhxWWdTbFVxRmczWW9WMk5qWk1hL3AvWktmazRPbmowK2JJcDlTb2VERTRjUEVidHRHRnhjWEhuNysrVDlWWk42TlFBaGpncjhjOTl3MjZXWVBRU0FRWENPTDVvN25rUmYveDZhdDI1azlyZU1ycmdSL0hqYjl0bzNDd2p4ZWZtTCt6UjZLUUNBUUNHNEFGdVptOUF3UG9tZDRFSGZNR1lkU3FTSWpPNS9VakR5dVpPUnlPVDJIS3huNTFOYzNHT3hiVWxaSlNWa2x4eEl2Nk1yczdXd0lEdkRHejlzZFh4OFAvTDNkOGZOeHg4ZkxEV3NyeXoveTBQNlVYTGljU2U4ZUVlMVh2RVo4QTBNWk9Xa3VjZHZYY2ZITThVNExZeW5KQ2RnN2RzSExONUJUUi9hMVczL21uUThaQ0dQdGNlTEFUZ0Q2RHgyTm5ZTlRoOGRZTDZ2RjJ0Wk9yK3ladXliby9oNDM4dzRtelZ0c2NudVh6NTNpNjJVdjZENi85OVB1VnV1cTFXb3VuRHBLMG9tRFpLZW5VRmxXZ2xJaHg5TEtHaWRuTi95Q3d4ZzJmaFlCSWQxTlA2QnJvUGx4YTVGSUpGamIydUhxNFUxUVdFOGlCOGNRM0wzWGRla3YrZVFoNUkwTjVLU24wS1Bma092UzVwK0JQajE3Y1A1eXh0OUNHRXRLU0NBL083dk5PbGJXMWxoYVdWRlZYczZPalJ0YnJUZDV6aHk5enlubnoyTnRiWTF2WUNDUHZmUVNhcFdLbjc3NkNtdHJhK2JmYzQ5ZVhaVktoVUl1eDhMU3N0M0o2Uk9IRGdFYVljQlVsRW9sdTdkc1llU0VDZGphL2Y2K09MaDd0NEdnWVdGcGlZMnRMVFkyTnJpNnVlRWZGSVNkdlQxMkRnN1lPempnNE9pSWc1TVRqazVPT0RqOS9zNHFMeXZqY0d5c3lXTXloZWtMV3MvdmJHTnJ5N2hwMDlpOGVqVjd0MjV0czI1ekd1cnIrZUxkZDF2ZDN0YTJpOG5KWEV4T05paHZMbVlkMnJ1WDVJUUVwc3lkaTM5UVVLdjFXaEszYzZmSjR0bTFzR3Z6Wm9PeTVNUkVwRklwK2JtNUZPYm5tOVRPa0pnWW5ZWGRZeSs5cEJNL0FDckt5dmpmNjYvcjNXc0FQU0lqMjcxdjdSMGNVQ3FWN051K3ZjMTZ2ZnYzLzEwWTB3b3ZKb29nQ29XQzJDYmhiY2ZHalcwKzF5MXBHWlZXSjVNQmNQemdRY3pNellrY05FaFhCdWdFMjFQSGo2TlNxZWpXc3lmbHBhVUc3WnFibStzOVQycTFtdDc5KzlOMzhHRGRNK2ZVcFl0ZTMyVWxKUVIyN1VwNDc5NUduOC9tZFo5ZnVyVE40OXEvWXdmN2Qrd3c2UndFaFlRd2VjNmNOcDhWK1AxK1YzWHcrdXpZdEluQ3ZEd1dQL29vOW82T0ZPYm44L0ViYnpCNHhBam1MRnBrVUw5T0p1TmtmRHp4Ky9aUlVWYUdtNGNIVVRFeEp2VjFxeU9FTVlGQUlCRDg2YkN3TU9lVlorN2xzUmMrcEZkRU9HRWhYVy8ya0FTZElEVXRuUjkrV3NVbmJ6K0poWVg0eVNFUUNBUi9COHpNcElRRyt4RWE3QWRFQVpwLzBPY1dscENhbGt0cWVnNnA2Ym1rcHVkU1hTc3oyTCttdG82ekY5TTVlOUZ3TmJxN1N4ZDhtNFF5UHgvM0p2SE1IVjlQdDcvTjkweE83bFVDQS95dnFZMHYzM3FPeXZLU2R1c3A1WElzTEswNGQrb0k1MDRkYWJPdWs3TWJENzc0amw1WmFWRUJoYm1aREJxaEVWdTBBdEdXbFY5eWNPZEdubnJqUzN3Q3J1MDNYcDJzaHNUNFdDUVNDVEdUNW5aNC82d3JGL2ptblplWXN1QStobzZiYnJUTzBYM2JHRGZ6RHN3dFRCTm1EMnhmYjFLOW5JekxyUDNtZlFweU1nQ05BR1ZqNTRDZGd4T3ltaXF1NW1kek5UOGJWdytmUDB3WTArTGc1SXlsbFVhZ1ZDcmx5R3FxeWMxSUpUY2psY083ZnlVb3JBZHo3MzBjYi85cnUzNmpwc3dqSyswU1hUdHBzL2xuSmNEZmo5eThvcHM5akQrRWk4bkpuRDUrM0tTNnh3NGViSE43YzJGTXJWYVRuSmhJdDU0OU1UTXp3ODNEQTVWS1JWbHhNVkV4TVFaMmVVa25UN0xxMjI5NTRjMDMyOHhsbHAyUlFWcEtDdDE2OXNUSDMvUjM2VzlyMTNJMExvNktzakp1djgvUXl2YWZ5NVpoYVdXRnBaVlZweU1zd2lJaU9oenQxSnpPMkVCR3hjUndPRGFXbzNGeFJJOGNpWnN4Qzc0V1FxT1Z0VFVQUGZ1c1FiVzRYYnU0bUp4c2RCdG9CTE9JUG4wWU5YRmlxK001Yy9JazI5YXZKM0xRSUVaT01CVHFpd3NMVzkyM3hrU3J4V3VsTGNFcGJ1ZE9rOXVKNk4xYko0eFpXVnZ6ODFkZjRSTVF3SmpKa3lrcDBydy9Xa2J4T1RrNzQrcnVqcXkyRnIvQVFGMjVTcVZpNjdwMURCZ3lCRzgvUDZCamtYT3FKdXRYVXlPZTR2ZnRvN3kwbFA1RGhoaS9aNHh3L3N3WjhyS3lES0tlWG4xU1A5M0NPLy82bDk1bjdYR2NqSThIWVB1R0RXemZzTUdnZmI4bUFiMWxXYTkrL2RvY1YwaDRPR05NaUdRMVZxZTh0SlRUeDQ4VEZCcmFhajVEWXppN3VPRGc2TWlnWWNOMFpTZmo0N0cyc1RHd2VBVE45VFUxMzE3aTBhTWMycnVYOGRPbkU5NUxzNGpGeThlSGZsRlJIRDk0RVArZ0lMMStyMXk2eEpzdnZFQmpRd08rQVFGTW5qT0h5SUVEL3pidURYK1BmejBJQkFLQjRKYkQxOHVWZnl5ZHowdi9lWVBQUDNnSGR6ZGh3M2NyVVZ4U3lvdXYvcGQvTEowdkxCUUZBb0hnYjQ1VUtpWEF4NE1BSHcvR2p0RDhnMSt0Vm5PMXBGd2psS1hsa1pxaEVjeEt5NnRhYmFlNHJJTGlzZ3JPbkUvVks1ZElKSGk2T2VQcjdZYS9qd2ZlWG02NHVUamg1dXlFcTRzVHJpNk9mNWxvcyt6OElzYU5NWncwNlFpbFJRV1VseGhhTnJWR2NVRnV1M1ZhV20wQm5ENjZINEJlQTRmcGxlZG1wbUpsYllPM2Y3RFJ0cDY1YXdMdTNuNDgvODczN2ZaN05IWXJqUTMxOUJrOEFpKy9vSGJyTjZlcW9vd2ZQMzZkK2pvWktXY1RpQjQ3eldBaXlNcmFodHJxU2hMalk0a2ExYjVsZjJGZUZpbG5FN0N3dEVMZWFCZ2xxZVZjNGhGKy92UU5GQW81N3Q1K2pKdDVCejM2RHNIR3poN1FQQjhsaFhtY1RUaU1qZDBmbjR0djVwMFAwWGZJS0wyeTBxSjhMcDQ1d2VIZHY1S1plb0dQWG5tY2hRODhZMUN2STB5Y2UwLzdsVzVCQXZ4ODJSZDMvbVlQNHcvbFdnU2QxZDkvYnlDdXBhZWtVRjFaU1ZpUEhycXkvSndjNUhJNS9zSEczeDJtb0JVMXhrdzJQUVdIVmpoeWRuVmw1c0tGUnV1WVl1MzJaOFRNekl3Sk0yYnd5M2ZmRWJ0OU83ZmRlNjl1bXpaS3hheUYwQ2VWU2drS0RhVzh0QlFuWjJlZEVOaTNyQXhISnljRFcwUXRnNFlOSXpnc3JOWHRKK1BqMmZqenp3U0ZoaHBFQkdwNTc1VlhPbnlNemNuT3lNQS9LS2pkU2YvU29pSmNQVHlNYm10NXIzKzJiQm1WWldVOC84WWJKdWZuTWtiSytmTjROQW0rMm54cUxTUEdBTmI5K0NNVlpXVTg5ZXFyV0RSWkdGNDZlNWI0ZmZ2d0RRekV0NWxnMWhhbmp4OW45ZmY2MzdPdFJVWDk5OU5QZFgyVkZoZXpkK3RXUEgxOG1IL1BQU1lMd1dYRnhlUm5aeHM5OTk1K2Z2UWVNRUN2N0d4aUlnVzVtdDhmbHk5YzRHcCtQbjBHRE5CWlN6Wm42L3IxMTNUdVRXSGl6SmtHWmQvKzczOUlwVkxtMzMyM3lRSmhjK2JkZmJmdTc1UHg4VGc0T3VyS0R1N2ViWEE5V3JzKzlvNk92UHp1dXh5TmkyUHo2dFc0ZTNuaEZ4akk2ZVBITmZuNW10bTUvdnJMTC9nSEJlSGw2d3RvN3JWZS9mb3hiTXdZM2JPcFZxdDU5K1dYR1Q5akJuMEhEZXJ3Y2QxS0NHRk1JQkFJQkg5YVlxSWpLU3d1NCttWC9zMW43eS9Ed2NIK1pnOUpZQUxWMVRVODlkSy9tVHQxT0RIUmtUZDdPQUtCUUNENEV5S1JTUEJ5ZDhITDNZVVJVYjkvVjVSWFZKT2JYMFJPUVRGNStjWGs1QmVUazMrVnZNSVM1SEtGMGJiVWFqV0Z4V1VVRnBlUm1IelphQjA3VzJ2Y1hMcmc2dXlJcTdNamJpNWEwVXdyb0duS0xTMnZQVS9HalNTdm9BUS9YNS9yMGxaemk3K3FpakljdTdnWXJYZjY2SDdVYWpYOWg0NHh1dDJZL1I3QXFTTWFTN0R1dlgrZjdGSXFGZVNrWHlZa29zODFyMFp1YktqbndBN05xdkh4c3d5dGdkcWl2azdHdCsrK1JGVjVLWjYrZ2R6eDBBdEd4K01YM0kyMGkwa2MyclhKSkdIczRBNU50SmhQUUZleXJsdzBXaWM3TFlXZlB2MHZTb1dDQWNQR3NlRC9uaktZMEpOSUpMaDcrekZtdXZGSitKdUJxNGNQd3lmTVlzaVlxV3o5NVJzTzcvNlZWVis4amJXdEhlRjkvdG9UWngzRno5ZUh2SUwyb3pML2ltemZzSUc2dWpwR2poK3ZOMUdzVUNoNDVZa244UEQyNW9rV0VTSEdPTjVrZDJobFphVXJTMDlKQWFDb29FQXYrbXhBZExSSlk4dElUZFhaK0JtYlhEZkdxV1BIMkxwdUhiWjJkdHo3NktOR2hRcWdRMVp5eGhneWNxUmVwRnQrVGs2NyszUWs0cTB0SWdjTm9xcXlrcWdSSS9US0ZRck5kNjY1cGVIQ0VvVkN3UmZ2dmt0STkrNHNXTHdZaVVSQ2ZWMGRGOCtlSlNraGdjaUJBL1hxSDlpOW0vemNYR1l2V2tSZWRqYjd0bTluK29JRmRISFJmTytrWGJyRStoVXI4QXNNWlBHamoySm1ac2JQWDMzRm9HSEQ2TjdyZCt2V2E3RlN6TXZLNHJPMzMyYlFzR0Y2Z2tSTER1emF4WTVObTdqL3lTY0o2ZDUydE83bEN4ZklUazluMnZ6NWV1L3g5U3RXY0RJKzNtVEJ1RTRtbzdHaFFSZEJWbHRUQXhoR2pBRk1uVGVQVDk5Nmk5aHQyNWcwYXhhZ2ljYTB0Yk1qc29XNDFCWWVYbDRNSHpzVzBJZ3lDcm1jNkZHajlPcWNPWEdDbXVwcVhiU1NTcVZpemZMbHlCc2JtWHZYWFIyS2psUXFsYTNXOS9MMU5jZy9XRnhZcUJQRzl1L1lnYVdWRmJQdXVBTTdlOE01b1czcjEyTnVSQmpMejhreEd0SGFMeXJLNUhHM3hvbERoMGk5ZUpFQjBkSFkyTm5wcmxsYkdCdDdhL2dFQk9pdXg5WDhmTkl2WDZaWHYzNTZkcEVBNTA2ZDB0MTdTcVVTdFZwTmNXRWh5ei85Rk5BSTJiYjI5dGpaMmVFZkZFUk9aaWFydnYyV3g1dWk2eUlIRFdMaGtpVjZiY3BxYXlrcEtxSWdKMGNJWXdLQlFDQVEzRXdXekJoTldYa1ZULy96RmQ1LzR6OUNIUHVUVTExZHc5UC9mSVhvZnQxWU1NTjAzMzZCUUNBUUNBQ2N1empnM01XQjNqMzBFNTJyMUdxS1NzckpLeWdoSjcrSXZJSmljdktLeUNzc0pyK3dWQzgzaHpGcVpmWFV5Z3JKeW0zZGhnbkF3YzVXSjVJNU9OaGhiMnVEbmEwMWRuYlcyTm5ZWUdkbnJTbXpzOGJPeGhwYlcxdnNtN2FabTkvNEJPVzFzcnJyL2xzbytlUWhmdm55SFVaTW5NMlk2UXV4dHRHZmlGdno5WHNvbFlwV2hURmpwRjFLcGloZk03SGIzSUl3TyswUzhzWUdLc3RLV2Z2dEIzcjd6Rm44R09ibXBndVRjZHZXVVZ0ZGlibTVSWWNzL2VTTkRTei84Qlh5czlOeGRIYmx2cWRmYnpXdldVVGZ3YVJmU3FZd041UEw1MDdSclZmcjBYclZsZVdjaXRma1VldlpQOXFvTUtaU3FWanp6WHNvRlFxNjllclB3cVhQM2xTN0lwVlNhV0JyMVI3bTVoYk11dXRobEFvNVIvZHRZODNYNy9QaSt6OWdhV1Y5US9xN0dWenJPQjBkSEtpdHJidU9JL3J6TW0zZVBNWlBtNmI3N09ydXpxN05temw1K0RCOUJneGcvSXdadUh0Nm9sYXJVU2dVcUpxaUZ0cHFvN0s4bkxPblRoblV1M1JlRTRXbnpXMmtwV2ZmdnUyT1U2VlNzWG4xYXBPUEN5RGh5QkhXcjFpQnBaVVY5ejMrT0o0K3JTOUtpTnUxcTBOdHR5U2lUeDg5WWV5ai8vNjMzWDJ1SlVxdk9SS0poSmp4NHczSzY1dnlQTm5ZR0w0ZnpjM05tVHg3TnF1Ly94NTNMeTljM2R6WXZIbzFMbTV1QkJpSjZLc3NLeU12S3d2UVJCam5aV2Z6L3F1dk1uM0JBZ1lQSDA1d3QyNE1pWWxoeXR5NVdGbGJjemcybHJPblRoSGVXeisvNWJWWUtTWWVQUXBnMEdaTHV2ZnV6WTVObTlpK1lRT1B2dmhpbSsvbzJLMWJzYk8zTnhBVk8wcGxlVGtBVGsxQ1lWc1JZMzZCZ1F3Y09wU0RlL1l3TURvYXBVckY1ZlBuR1QxNU11WVdwbitITm84dVMwcEl3TXpNekNEUDNKVkxsNml0cWRFSld0czNiQ0FyTFEycFZNcm55NWExMlg1VVRJeGVQaXVWVXRtcHFLNkx5Y21rWDc3TXFJa1RXeFdXVkNxVlVXRXNLU0dCcElRRWcvSnJGY1p5czdMWXZHWU5vTG12dFBkV2UzVGttUTBORHljMFBCeUFvM0Z4cEYrK1RNeUVDUVIyMWYrOWs1T1pxWHRXQjBSSDYzSVgyanM0WU8vb2lMV05qZDQ5L04xSEg0RkVRbTF0TFJLSkJIbGpvMEhmV2l0UEZ6YzNrOGQ3cXlLRU1ZRkFJQkQ4NlhuZzdobDhzK0kzSG43NmVUNTQ4elZocS9nbnBiaWtsS2RlK2pmUi9icHgvOTNHODNRSUJBS0JRTkFacE0waXpBYjAwYy9qb0ZDb0tDd3FKYmRKTENzcUxhZWtySkxTc2tyS3lpc3BMcXVpc2RIUTZzOFkxYlV5cW10bFpPYTBMYUFadzhyU0FqdGJHK3h0cmJHMTB3aHE5blkyMkZoWllXNXVocm1aRkRNek04ek1wRTJmelRCcityKzVlVk81bVRubTV0S212N1YxZmkrdnJxbkQxc2drWlVjWU4rTjI2dXBxZFo4cnkwcFFxMVRzKzIwMUorSjJNTzMyQnhnNDR2ZEpValZxcE5MV1JZSnB0OStQalkzKzVOM0JIWWI1UHdCU2tqVVRWQVU1NlJUazZPZVJtM25uUXlZTFk1VmxKY1J0WDJkUzNlWTAxTmZ4L2ZzdmszWXBHVHNISjVhK3NBd1hkNjlXNnp1N2V0Q3pmelRuRW85d2FPZkdOb1d4K0QyYlVTamtkT3ZWSDFjUGI2TjFMcHcreHRXOExDUVNDWFB1ZWF4VG9waFNvU0F4UHBia0V3Zkp5MHBEVmxPRmhaVVZma0Zoakp3OGw0aStoaE4rMnFpK094OTVDVS9mUUg3OTZYTXlVOCtqVkNqMElnYzd3dFNGOTNQNjZINnFLOHM0ZVhBWHc4Yi9iak5sYW4vTjYvVWRNb3BWWDd6TnFTUDc4UER4NTdsbDN4bnR0N0s4aFA4K3NRaTFXczJTcDE2alI3OGhldWNtZnU4V1RoMkoxUW16N2w1KzlCczZtdUVUWmhuY1h6Zml2QURZMnRnZ3EydmRTdk92aEwyakkvYU9qcnJQVVRFeDlCazRrTjFidG5BMExvNHJLU204K09hYktMVzJmRVltN2x1MmNUZzIxbUN4UTIxTkRSbVhMek5xMGlRbXo1NE53TzdObTltM1k0ZlJxSnFXeE8vYnA0cytNWVhZYmR2WXZXV0xKbExzc2Nmd0N3cHF0YTVFSXVIdEw3ODB1VzFUNmQ2ckZ5UEdqVE1vUDdSM0x5bm56bDMzL2xwU1ZWa0pvSXRpYWttL3FDaHlzN0xZczJVTEFFR2hvZHk1ZEtsUjhVTGQ5SCtwVkVwZ1NBai9lUGxsMXYzNEk0ZjM3cVZmVkJRV0ZoYk1iaEpSeWtwSzJMMWxDd0ZkdXhwRUEzYldTbEVobDNQNnhBbHM3ZXlJYUVjWTgvTHhvZmVBQVNRbkpIRHU5R21qT1o4QVVzNmRJek10amNteloyUFpMTEt4TStpRXNTWkx6cG8ySXNZQUpzMmFSWEppSXB0WHI4YkJ5UWt6TXpPR2p2NTlVZXJyeno1TFRWWHIxdFJhdEVLTnZMRlJMenBUaTFLaDBJbFp4dzhkNHREZXZmZ0ZCZUhpNmtweVlpSno3N3JMYUxzYmZ2ckpzQzJsMHFoNDFSNDJ0clowNjlHRDBaTW5VMTVhYWpTSG9FcWxNaXE2VFo0OW0xR1RKdWsrSDQ2TjViZTFhL1hxN051K3ZjMjhjWjQrUGp6VjdMNnJLQzlueFJkZm9KRExDUTRMSTNya3lIYVA0VWhjSEpsWHJyUmJyelVhR2pUZko1WkdvamVWQ29YdXZOclkydUxrN0V6eDFhdVVGaGNiYld2VXhJbUVOQWx1cnU3dXBKdzdSK3oyN1RvQlhLbFVrbkJFazFmV3owUmJ6bHNaSVl3SkJBS0I0RStQVkNKaDZUMHpjSGJlejBOUFBzdGJyLzZMc0pCclMvWXR1TDZrcHFYejRxdi9aZDdVRWN5Zk1lcG1EMGNnRUFnRWZ5UE16YVg0K2JqajUrUE9rQUU5RExhcjFXcHFaZldVbEZkU1dsWkZTVmtGcGVWVmxKVlZVVkplcWZsY1ZrVnBXU1Z5aFdFMGc2azBOTXBwYUpSVFZ0SCtaRlJua1VqQTFxYjlTZUMyaUJxdGIxYzBZdUpzZWcwWXlvNTF5emw5ZEQrcnYzNlhNOGZqdU8vcC95S1JTRkFwbFcxR0E0MmFNbC92YzNGaExoZE9Iek5hOTJ4Q1BHNWV2cnp3N25KZDJXZXZQMFZPeG1XVElvNjAvUHJUNXpRMjFKdGNIelIya2Q5LzhESzVHYWs0T0Rsei8zTnY0ZWtUME9ZK2FqWEVUSnJMdWNRalhFbytTWEZoTHU1ZWZnYjE1STBOSE4ybmlXS0ptVFNYK21iQ1kzT1NUbWpzMzBJaUluSHo4dTNRK0xXcy9Qd3RrazgyMmN4WjIrRFF4WVhxaWpLdVhEakRsUXRuV1BCL1R6RjQ1Q1NqKzFaWGxMSHh4MDlwcUpOaDc5U0Ztc3FLVG8wQndOckdsaDc5aG5EcXlEN09uenFxSjR4MXRyOUJNUk00ZFdRZlJmazVGT1NrRzQwRTFGcDdPam03RVI0NVdGZGVVMVhCdCsvOWs5d01UUTVDQnljWFZDb2xlVmxYeU11NndybUVlSmErc0F3TFM4UEozK3Q1WGdCc2JHMm9rY2tZUGVlSmEycW5vK3pmK05FZjJsOXpraE1TdUhqMkxHTW1UOGJkeTR1WkN4Y3lZTWdRcXF1cXNMQzBwTDVwa3Q3WTVIdHpLc3ZMT1JJWFI0L0lTQzRrSmVuS3o1dzRnVXFsMG92MHlNL05wWXVMUzd1VDdZVjVlZXpjdEFsM1QwOFVDZ1hscGFWdDFpKytlcFhkVzdiUXhjV0YreDUvSEE5djQwSzNsaHNWOWVubzVFUllSSVJCZWRMSmt6ZWt2NWFVTmtXTnVMcTdHOTJ1VkNoUUtwV29WQ3JzSEJ6NHZ5ZWV3TXpjSEpWS1paQjNVdDdZaUptWm1TNDZSU3FWY3R1OTkxSmJVNE82bVFpcVVxbFkvZjMzTk5UWE0yZlJJdDI1dGJheHdkblZsUmZlZkxQVjhSNDdjS0RWeUwya3hFUmt0YldNR0RmT3BLaWxzVk9tY0RZeGtkMWJ0dEN6YjErakZvQzdObS9HMXM2T3FKaVlWcVBXV3l0djJWNkZWaGpUV2ltMkVURUdHakY1ek9USjdOajh4eUROQUFBZ0FFbEVRVlMwQ1lsRVFsUk1EQTdOeE9WaG8wZlRVSy81amt4UFRTVTdQWjFCdzRZWkZ5M1ZhaHJxNncwcytrQWprbWh6aTVtWm1lSGc1TVJkRHo3SXppYkx5c0hEaHhzZG56RmhUQzZYZHlwaUxDZzBsUHVlZUlLTksxZHlOakdSUjE5OFVlK2UxT2JPNm96b0Job0J1a2ZrNzViZW0xYXVKQ3dpZ2w1TmdxaHRNM0d5dXFxS2J6NzRRQ2RrdXJpNUVXbUMxZURGczJldlNSalRpcHkyUnE2ZlVxblVFOHhPeHNkek1qNGVheU9McU9ycjZvaUtpZEVKWTdOdXY1MTFLMWF3WjhzVzFHcU5mQzJSU0hCd2NtTHk3TmttNTZ1N2xSSENtRUFnRUFodUdSYk1HSTJYdXd0UHYvZ3Y3cjFyRWJPblQ3M1pReElBRzdkczQ0ZWZWL0hrMHZraXA1aEFJQkFJL25SSUpCTHM3V3l3dDdNaHlLLzE2Q0MxV2sxMXJZeXlzaXBLeTZ1b3JxMmpWbGFuc1dHc3JhTkdWa2R0YlQwMXNqcHFhcHZLdFdXMU1sUnFkYXR0L3htcHJhNGtMeXVOYnIzNjQrem15UjBQdlVEMDJHbHMrdkZUd3ZzTWFyTFlhVUN0VmhzVkUxcGo1N29mVUt2VitBYUdrcGYxKzBSUVFVNDZWL095RFBKbUZSZms0T2JoYmZMa2N2S0pRNXhOT0l4akZ4ZXFLc3BNSHRmSHJ6NU9SV2tScmg0K1BQRDhtN2g2bUpLclRVM1g4Tjc0QlllUm01SEtvVjJibUhQUFl3YTFFZzd2b2JhNkVrK2ZBTHIzR1VqUzhRTkdXOHRKdXdSQTEvQzJJeGJhUWk1dlpPaTQ2UXdkT3gwdnZ5QUFaRFZWL1BqeDY2UmRUR0xibXU4WU1NejQ1TytCblJ2d0NlaktuWSs4aEwxakYycXJLenM5RGdELzRHNmNPcktQZ3B3TW85czcybDlvajM1MGNYV25vclNZMDBmampBcGpwNDVvN0NvSGo1eW9tMXhXcVZUOCtORnI1R2FrNGhjY3hzSUhudFdkbTR5VWM2ejQ1TDlrcGw1Z3g3cmx6RmowNERXUDB4UWtFbGg4Vy90NTZhNEhQNnpaOFlmMDB4WjVPVG1jT1hHQzA4ZVBFemx3SUJObnpkS0xzcExWYXNUaTlxSzdEdXphaFZxbFl2ejA2VHBoVEsxV2N5UXVqcUNRRUx5YTdBelZhalc1bVprRWhZYTIyWjVhcmVhWDc3NURxVlF5LzU1N1dQZmpqNjNXYlI2RkZSb2V6aDMzMzk5dVRpQ2xVcW5Mdi9SWEk3ZkordEJZTHJQczlIUTJybHpKMWZ4OElnY05JdW5rU1M2ZVBVdXZmdjFJT0hMRXFEQUM4UExqanhzdDEwWXUvYloyTFZscGFRQjQrMmtXSVp3K2Zod3JhMnNtenB4cE5GK1VsdVoxSWdjTjBoT2ZqdXpmajBRaVlZZ0owVDJneVhrVjBhY1BGNUtTT0gzOHVFSGtXbU5EQTNuWjJRQzgrdVNUcmJiejRrTVBHUzF2YWFtbkZWcis4OVJUZXVWdnZ2QUNmUWNQNXZiNzdqTm9ZL2k0Y1J6YXU1ZWE2bXBpV2tRV2ptbVdyK3ZqTjkvRXhjMk51WGZkWmZSN3RyYTZHclZhYmZSZWJ4NHhObkRvVUVLNmQ2ZExLeEdFN1NGdmJHdzFzdTVxZmo1eE8zY2FsRFZud0pBaG5EeDhtQjgvLzV4SFgzaEIxNWJXbnJXam9wdFdDUElMREdSSVRJeXVmTlBLbFhqNytlbVZBWlNYbHZMZHh4OVRVbFRFOExGak9Sd2JpNnkyVnZlY3RJWDIvZGRaS2lzcU5JSlZNL0ZUaTBJdU55cWcvdWQvL3pNb2UzN3BVcjNQVlpXVjNMNWt5ZDlDQUdzTklZd0pCQUtCNEpZaUpqcVNrQ0JmL3ZQK0R5U2NUdUxKUjViaVppU2NYbkRqS1NrdDVjUFB2cUt3TUk5UDMzNFNYeTl4SFFRQ2dVQnc2eUtSU0hDMHQ4UFIzbzZnZ0xZakJGcWlWcXVwcjVkVFV5ZlRDR1kxOWRUSU5IL1gxVGNnbHl0b2JQcFBJVmNnbHl0b2tNdVJ5NVUwTnNxUksrUW9sU3BVYWpWcUZTaFZtZ1RxS2xYVGYyb1ZLcFdLODVjeWtOWEpjSFJ3dU9iajNicjZXMDRlM0lWUFlBaWpwOHduY3Nnb2dydjE0aCt2ZjY2YlBLdXIxZGc1V2RzYVg3WGVrdXkwRkpKT0hOVFpDVFlYeHJRUlZmMkhqZFdWVlphVlVGTmRTVWlFYVF0cnFzcEwyZkREeHdETVdmdzRQL3p2VlpQMkE2Z29MU0lrSXBLN0h2MG45bzVkVE40UFlPU2t1YXo4NG0wU0R1MWg4cng3c2JIN2ZRSlJyVlp6Y01kR0FFWk1tdE9td0ZkUlZnS0FrM1BuODNiY2R2L1RCdU8zdFhka3hoMUwrZkRsaDVzRXp5c0VoSVFiN050UVg4YzlqLzliTjM0N0I4TUlnWTVnMXpTTzJocmpVWklkN1U4aWtUQncrSGoyYmw1RjB2R0RURm13UkcvNzFid3M4clBTa0Vna2VsRnhTY2ZpeUxoOERnY25GNVkrdjB6ditnUjM3OFhzdXg5aHhTZXZjMnovZHFiY2RwK0JwZUwxUGk5MXNqcnNiR3k1NXpiamtYczNncHN0amsyZVBadUJRNGV5ZS9ObXpwdzh5ZG5UcDNuMGhSZDBvb3AyNHQreFM5dlBucnVYRjBOSGo4Yk53ME5YbG5UeUpDVlhyekp1NmxTKysvaGp4azZaZ3JtNU9kVlZWZTBLWXhLSmhDN096dlRzMjVmQWtCQ2pkYW9xS3RpeVpvMHVyNW16cXl2M1BmR0UwU2lobGlnVUNyM0ovajIvL2RidVBzMFpQLzNQYXo5LzVlSkZwRktwd1RuT3pjcmk4M2Zld2NuWm1RZWVlb3FnMEZBeXIxemhTRndjdmZyMUl6ZzBWR2VMcU9YdzNyMFVYNzNLcUlrVGNXNGxiOUhoMkZpTzdOK1BoYVdsWHQ2ajFkOS8zK0d4OSt6YlYzZGRNdFBTeU0zTUpDd2lRdSsrYW8vUmt5ZHpJU21KMkczYjZCY1ZwWGMvbURYbFdHdU5zNmRQazV1WjJXYWQ1b1IwNzI1VTNOaStZUU5XMXNhanFRdHljNmx0c2x5OGtKeHMxSGF6SURlWHZLd3NwczZkaTBRaTBVU0hOVFJnM2F4TnJlV2VzWHhTaW1ZUlk0Q0JqZUdKdzRkTk9Eb05qUTBOUnEwQUFmSnpjc2pQeVdsei84Q1FFS2JNbmN2V2RldFkrOE1QM05razhpZ1VDZ0M5Y1dvajllUnlPWFZOK2JjQXZmdEt1NThwZWRueXNyUDUvcE5QcUttcVl2allzVXhmc0lERHNiRmNURTdtWW5KeXUvdGZLM25aMmJpNnV4dDlKOG5sY3IxajE5SldQajR0UDMvMUZZT0dEV1BlM1hmcmxaY1dGM00wTG83SnMyZDNLc3J2VnVLdmZYUUNnVUFnK0V2aTYrM0daMi85ZzFVYjkzTHZRNDl6NTIzem1UOTdoa24vZUJGY095cVZpbldidHZEem1uWE1uanljbDUrWWo0V0YrRWtoRUFnRWdyOHZFb2tFR3h0TGJHd3NjWGU1Y2Ywc1hQb3FzcnE2NnlLTWpaKzFDRE16TTA0ZTJzM0tMOTVteithVmpKOTFKLzJpZjg5VFVsMnBtY3cyVlVnNm02Q1pKSnN3K3k0UzQvZnF5bVUxVlNRYzJrTlF0NTdZT3ppaFZxdVJTQ1NrWDlKTUtBV0ZHVnBnR3VOSTdHL1VWbGZTYitnWWVnMFkybWJkcTNsWmJQemhFOTNua1ZQbU1mVzIvK3ZVNzhYSXFKRnNYZk10bFdVbEhJdmJ6dWlwQzNUYkxwNDVUbkZoTG5ZT1Rnd2Niamd4MlJ5bFFtTXZac3BFWEd1MGRpMmFsMWVXbHhpdDB6ZHFwSjVvZEswb2xacUpSVE16NDc4RE85UGZ3QkVUMkx0NUZhVkYrZVNrcCtEZnRidHVtelphckZ1dkFUaTdlZXJLRStOakFZZ2VPOVZvZjlyY2NJME45ZVJsWGlFd1ZOK2U3bnFmRjFsZEhiWTIxNVp6NkZiRTNkT1RSUTg4d05EVVZKSVNFdlFpallvS0NnRGFGU2I2REJoZ01CR3J6VGNWR2g3TzRYMzcrT3I5OS9IeTFWaVJOcmRBYTQxcDgrZmphcVRmMnVwcTRuYnQ0dWlCQThnYkd3a09DeU1qTlJWemMzT1QzeFAxZFhYWU4zc2Y3OTI2MWFUOXROeHNZVXdobDVOeDVZcUJaV05oWGg2RitmbUVSVVFZV0xMNUJRWXk3KzY3NmQyL1AxYlcxcVJkdWtSVlJRVlZGUlhJYW10eDkvTEMzVXMvT250L1V3NG5SMmRuZzBnY2dIT25UL1BiMnJVRWg0WGhGeGpJb2IyL2YzKzBqSzR5eG05cjEzSTROdFpvWFcwa1VzejQ4UWJiMmlJZ09GaDNUNXc2ZG95QlEzLy96akV6TTlQTFhkV1NrcUlpY2pNejI2elRuSkR1M1FucDN0MmdmT3U2ZFhvaVZuTitXN01HQzB0TFhGeGQyYmQ5T3dPSERqV0l5RHgyOENDV1ZsWU1HajRjcFZMSi8xNS9IZCtBQUJZdStYM1JnVGJpeWR2WDBONjNzYUdoVlR0SE1HNloyQnAxZFhXNkhHb3Q2UmNWcFRjbTBBaWlMU01FaDQ4ZHk4V3paemw3NmhSSDQrS0lIalVLWlpQQTFmeTlvYlh5M0x0MWE2dlBwTTZlMElRY2hWS3BsUHE2T3FiTW1jUElpUk4xNVJGOStqQmh4b3gyOTkvMTY2OWM2bVJld0lyeWNrcUxpdWc3ZUxEUjdmS0dCaXlNQ0k2ZHljZFhVbFJFM002ZG5EcDJES1ZTaVkrL1AvMkhER2wveDFzWU1Zc2xFQWdFZ2xzU0N3dHo3cmx0RXVOaUJ2TEpkeHZZdkgwbml4Yk1aZUs0TVpqL1JlMHNiallLcFpKZGUvZXhjdTBHZkQyNzhKbUlFaE1JQkFLQjRBL0Z6dGFHNnVvYXZEcXc2cjAxWE55OW1MZmtINHlidVlpZEczNGc4ZkJlVGgvZHJ5ZU1sUlJwckl5Y1hVM3JyOWVBYUlvTGNnanExbE5QR0l2ZDhndU5EZldNbURpYjd6LzROMWJXdHR6NXlJdWtuRXNFb0d0NEg1UGFIekI4SEVuSER6THYzdFp6TjlYTGFvbmQ4Z3NIZDI3VUNUY0EwMjkvd0tRK2pDRTFNMlA0aEZsc1cvMHQ4WHUyTUhMeVBOM0UrWUh0NndHSUhqTVZjd3ZqcStHMVdOdllVU2Vyb2JiNjJ2TFE1V2FrY3VITU1RcXlNeWd0eXFlMHFJQ0cranJkZHUxRVlVdDhBdHVPcnVrb0ZhV2FTQU1uRitNUklKM3B6ODNUaDZCdVBjbThmSjR6eHcvb2hERzFXczNwSm1Gc3lCajlQSG01R1pjQk9CcTdsY1REc1cyMnJ4VjdyM1djYlZGVlhZMmRuV0YrbDc4aXV6WnZObHB1WTJ1cnQwMGJWWkdUa2RIcVBtNmVuZ3hvbW9SdGJHalFsWThZTjQ3Z2J0MXdjSExpb1dlZjVkZFZxemdaSDA5QWNMRFJLSmVXdEJScFFMUFE3L04zM3FHa3FBZ1hOemNtelo1TjVNQ0JCbFpqeldtZWd3ZWdvYjZleG9ZR0hGb0lDc1ltK1Z0aWJOSy9KWVY1ZVJ6Y3ZkdG8rZlVnOWVKRk5xMWFoWnVIaDRFd3RyOUpUR290ZjVKV0pLb3NMMmYxOHVYWU96cFNYVmxKVmxvYUVYMzAzK2ZGaFlWVWxKY2psVW81bTVqSXNOR2pEZHJ6OFBMQ3k4ZUh1eDk2aUFQTjhvU1ZGaGVUbTVuWjdyRVVYNzBLNk9kZml4dzBpUHljSEM0bUorUHQ1MGUzbmozYmJhY2xveVpPSkNNMWxYMDdkdEIveUpBYnZoQzN0S2lJQzhuSm5EdDltb1ZMbHFCV3E0MEtVNmVQSHljclBaMkpNMmZpRnhqSWR4OS9UTnpPblV5ZU0wZFhwMDRtMHdsNldzSE1OeUNBcEpNbm1UQmpodTdaU2Irc2VYOEd0b2dNVkt2VktPVHlWdTBQd1RUUkVqVFBXMVZGQmI0QmJlZjFiQStKUk1MOHUrL213OWRlNDJxVDJDNXZFc0dhaTBPeXBpaXhrUk1tRUJ3V3BpdS9rSnpNaVVPYUhKMGxUVG4wdXJpMHY1ckoyOCtQcDE5OTFlQjlZMnRuWjlScXRDVTJiWWlMelZFcWxady9jNGJVaXhmSnVIeVpKMTk1aGFRVEp3QU1uaXN0alkyTlJpUEdqRjBiWSs4M3RWcE55cmx6SEQxd2dFdG56eUtSU09qZHZ6OGpKMDY4NXV0MUt5Q0VNWUZBSUJEYzB2aDZ1L0gydjVaeTltSTZQNi9melE4clZ6TnIyaFFtakIyRnU3Qll2QzRVbDVheU96YU9UYjl0STlqZmcrY2ZYa0N2aU9DYlBTeUJRQ0FRQ1A1MitIcTdrWnVYVDFpSVllNmx6dExGMVoyRkR6eEx6S1M1Mkxld2tNdkwxRmdoZXZxYWxuOGlJQ1NDR1hmcTUxU3BLQzNtOE83TitBU0cwTFBmRUM2Y09rcGlmQ3dmdnZ3SURYVXluTjA4OFEweVRaaHc5L0xqNFgrOWg1VzFvZWhRVjF2RHdWMGJPYlJyRS9XeVdxUlNLVU5HVCtIWS91MG10ZDBlUTBaUFljK21uNmtvTGVMc3lVTkVSbzBrTnlPVnRFdkptSm1iTTJ4OCs2dkczYng4eVVsUElTYzlwVk5qVU1nYldmWGxNcEpQYUNiMkxDeXRjUFAwSmJSSFA5dzh2VG13WTBPYisxdmJ0TDh5dmlOa1hOYXNnQS9vYWhqcGNDMzlEUm94Z2N6TDUwazZmb0JwQys5SElwR1FsWHFCc3BLck9EZzUwNk9mL2dwMm1VeGpKNllSdlF5RnIrWW81STBHWmRmN3ZPVG01ZVByM1htN3pGdUpmZHM3OW55ZGFTWmN0S1JiejU0NllhdzUwYU5HNmY0Mk56ZkhvMG5vR2paMnJFRmRVNUZLcGN4ZXRJaXk0bUlHRGh0bWt1QlJWbHpNMXg5K3lLaUpFNGtlTllxU0pqR21wYjNjOVNJbk01TWNFMFNoamxKVFZjVnY2OVp4NXNRSnBGSXBnNGJxUjk5ZXVYU0pNMDJUOGJIYnRoRWFIbTcwR0d1cXEvbitrMDlRcTlVc2Z2aGhQbm5yTFlvS0Nnd204TFYyZXlNblRpUnU1MDZ1NXVmajZhT2Y0OUhEMjV1SG4zL2V3RFl3OWVKRk5xMWNhZkt4cmZyMlc5M2ZrWU1Hc2V2WFh3R053TlVadXZmcWhidVhGOFdGaFNRbkpMUWF0WE10VkphWGMzRFBIbExPbmRNSmZHNGVIbFJYYW5JZDJyZklLMVZkVmNXV05XdHc5ZkFnWnNJRXpNM042ZHF0Ry9INzl6Tjg3RmdjbkRUZjQ0ZGpZMUhJNVhxUmNpUEdqdVgwOGVQRTdkekpuRHZ2cExHaGdaVHo1N0YzY0NBZ1dQL2Y5NDBObWh5anJka2Z0a1ZGZVRrVzV1WllXbHVqVWlxSjI3a1RlV01qZmsyNXJMWnQyTURBNkdpRCs4QVVuRjFkZWVZLy85SFpzbXBGOU9iaVVHV1pKdjlvUko4K2VzS1lYMUNRN243WDViSXpRZGdDNDFhVFpTVWw3UXJjMm5vdGtjdmw1T2Zra0pPUm9Ydk95MHBLV1BIRkYxaGFXUkhZdFNzTjlmWEU3OXVIdGJVMUViME5jNU1xRkFwVUtwWFJpTEhtRnBKdGtYajBLQWxIam1EdjZFak0rUEVNR1RuU3BBVUhmeFdFTUNZUUNBU0N2d1M5STdxeTdPVUh1WnlXdzlZOVI3bjN3ZldFaFlReU9tWVkvU1A3NE9mYjhSOWRmMmR5OC9JNWxaVE0vb1B4cEtaZFlXUjBYMTUvYmpIZFFrejc0U2dRQ0FRQ2dlRDZFK0RqUVhidXRVVUxMSHV1N1VpRzVsU1Zsd0p3Wk84V3ZRZ3dZd3dlT1luUlV4Zmcwc3ppRGpUQ1c3ZGUvUms3NDNiTUxTeTUvY0huOGZJUFp2dWE3MUNyMVVTTm50eWg4VHM0R1YvZC9mMkgveVlqUlNQVWRPODlrT2wzUElDSHQvOTFFOFpzYk8wWkZET1IrRDJiT2JSckU1RlJJem04V3pQcDJpOTZkS3ZqYWs1b2o3N2twS2R3TWVrRTlYV3lEZ3N5TzlZdEovbkVJZXdkdTdCdzZiTjA2elZBTjZHdlZxdmJGY2JheW4vV1VVcUxDcmh5L2pRQWZZZU11cTc5UlVhTjVOZWZQcWVpdEppczFBc0VkZXVwczFFY09HS0NnWFdqbFpVTmRiSWFicnYvYVFiRmRId0MvSHFlRjREczNEd0NmSzQ5cXZOV29MMklrVHFaakMvZmU0L0N2RHhtTGx6SVVDUFJRaDJocHJxYWZUdDI0TzdwU1o4QkE2NnByZER3Y0FnM3pNWFhHclUxTlZTVWxWR1Ftd3RvY2xlQlpyTDlSbUFzOTA5blVEZmxXMUtyMVJ5TmkyUFg1czNVeVdRRWhZUXcrODQ3OFdvbVRwUVdGZkhMdDk4aWxVb1pQbllzQi9mczRlc1BQdURCWjU3QnlkbFpWNjh3UDU4Vm4zK09yTGFXcFU4L3JiTzJyR25LZWFXbG9xeU1Zd2NQNHUzbng3aHAwMGlJajJmbnI3OXl6OE1QRzR6VFdDNnRxQkVqR0R4OE9GVVZGZno2eXk5TW5UY1BWM2QzZzNwYjE2MGpmdDgrM3ZyaUMxMVpSbW9xbDg2ZHc4UGJ1OVhJdC9hUVNDU01HRHVXalN0WGN1NzBhWTdHeGVtdXV5bTBGWUVJbXVkSEtwVnlPRFlXRDI5dnhrMmJSdS8rL2ZIeTlTVTdQUjB3ek11MzRhZWZxSlBKdUhQcFVzeWI3QU1uekpqQmwrKzl4OTV0MjVoOXh4M2taV2R6WVBkdUJrUkg2MFROK3ZwNkxLMnRjWEZ6SS9IWU1TYk9ta1Z5UWdMeXhrWUdEeHRtOEI3VUNrNVdiVVNNdGNiT1Rac01CQ05uVjFjR0R4OU9UVlVWQjNmdnBsNG1ZKzVkZDNXNGJkQS9KdzFONDJ3dTRHbWp5VnJlS3c2T2pqZzBDWTNuVHAvRzFjT2pWWHRIVThoSVRTVWpOYlZUK3lZbkpMRDJoeDhBamFnWEZoRkJTUGZ1ZE8zV0RiK2dJTXpNek5qMTY2OVVWbFF3YXRJa284OUhRMzA5WVB3YXZmcmtreWFOdzgzVGs0a3paOUlqTWhLelpzNUwzMy95Q1lPSEQ2ZFh2MzZkT0xwYkJ5R01DUVFDZ2VBdlJiY1FmNTRLOGVmUkpiTTVsbmlCSXdrSi9MaHlGUktwT1gxNjlpREEzNDhBUDEvOGZIMXdkSERBMXNZR0cxc2JMUDdpU1VWYklsY29xSlBWSWF1cm82cTZtdHk4ZkxKejg4ak95U1g1L0FYVUtnWDkrM1JqeHZnQkRIbmhMaXd0TzU4TFF5QVFDQVFDd2ZYQjM4K1RoT1MyRTlTM1IzRkJib2YzcWFvb2c0cXlOdXZVVkZXMHV1MmVKLzZ0WnpNNGFzcDhFZzd0b1NnL202RmpyMCtPbmZsTG5tVHI2bThZTzJNaGdhR2FuR1VxcGJMZC9hb3J5L2o4aldmb08yUVVFK2UwUFFrZE0yazJSL1p1SVRQMUFwbXBGMGc2Y2JDcGZLNUpZeHdjTTVHNGJXdXBsOVd5OTllVlRMdjlmcFAyMDNMNjZINEFSazlkUUhnZi9ZbmVxb3JTRHJWMUxhaFVLdFovL3hFcWxRcmZvRkFpK2taZDEvYXRiV3pwUFhBWXA0N3M0L1N4T1B4RHVuUG0rQUVrRWdsUm93eUZWSGR2WDdMVFVpak16Ynl1NCtnczJUbTVET3dqRnBNVjVPYXk4cHR2S0M0c1JDcVZzbVhOR2xMT24yZkV1SEVhVWFvVHJGK3hnanFaak52dnUwOHZ5aXR5MEtCT2l4K21VbHFzc1E1MWFacHNUMDVJQUtCbjM3N1h2YS81OTl5RHU2ZG4reFZOb0RCZlk0bGJVbFRFcjcvOGdxMmRIWFB2dkpOQnc0ZnJpU0VGdWJrcy8rUVRhcXFybWJGd0ljTkdqOGJPd1lFZEd6Znk5UWNmOE5DenoyTHY2RWhwVVJHZnZQRUdkdmIyUFBqTU16cFJUQ0tSNkVRNDBMd24xaXhmVG1OREF4Tm16TURjM0p6UlU2YXdaZlZxenB3NFlWTDBsVVFpUVNLUm9GUW95RXBMWS9rbm4vRG9peThhMkF0cWo2UDVQUkVVR3NxQ3hZdXh0Yk83SnZHN2YzUTBqbDI2RU42N044Y1BIU0lvdFAwSTU1VHo1eW5JelRVcFVzM0J5WW5uWG4vZElBK2UxdXF2dWJqVFVGK1ByTGFXb2FORzZlVWtDdzRMSTd4M2IyaXkrMXozNDQvSUd4dEpTMG5oclJkZnBMYTZXbWM1cU9YUTNyMmNQbllNcVZScU5QcXlYaXU2dEpManJDMEdSRWRqYTJlSFFxRUF0UnBYZDNjR0RodUdqYTB0Vnk1ZEF1aFV0Smd4YXF1ckFiQm9KZzVscGFYUnhkblpRRlRVa3BHYXFyaytKdWFBYTQxK1VWSE1XYlNvM1hyclY2d2dxZWw5b2FWN3o1Nk1uVEtGMElnSUFydDJOY2l0ZURFNW1iaGR1M0J5ZG1iMFpPTUxpR1JOUXJTRkVXSHNYKysrYTFEMjMyZWZOU2dMQ2dtaGQvLytlbVZLcFpLVWMrZHdkbkVSd3BoQUlCQUlCTGNpbHBZV3hFUkhFaE1kaVZxdEpxK2doUE9YTThqTksySmYzSG55Q2txb3JhMURWdGVBckw0T2hVTFZmcU4vSWN6TnBkaGEyMkJyWTRXZG5RMiszbTRFK0hnd3NJOC85OHlMd2RmYjdicXZuaFVJQkFLQlFIQnQ5T2dXeFBMVmhqbG5Pc0o3UDdXL2YzVmxPUis5OGhnVnBVVk1XYkNFTWRNWFhsT2ZMWE52blRxeWo2dDVXZlFaTkFJWGQ4UDhQNTNCdzhlZkpVKzkxdUg5YXF1cktDN0k1ZmorN2UwS1k2NGVQdlRzSDgyNXhDT3MvdW9kNUkwTmhQYm9pMCtBYWRhVzd0NStEQjA3bmZpOVd6aXdZejNPN3A0TUc5ZStCV1B6c1lKeDY3K1RCNi90dmpDVitqb1pxNzkrbDlUenA3Q3l0dUgycGMvZGtOK01nMkltY09ySVBzNmVQRVJFMzhISWFxb0k3ZEVYTjAvRHlkVHd5TUZrcDZXUWNIZ3ZZNll2eEs2RkphZ1doVUtPdWZtTlgreVZmUDRDOTh5THVlSDkvRmtwdVhxVkEzdjJrQkFmRDhDVXVYUHBOM2d3QjNidjV2aWhRMXc2ZXhadlB6OUdqQjlQMzBHRDlLSVUybUx2MXExY1RFNW04UERoZE8vVnE4MjYybnhnSGNYTXpBeFpiUzBxbGNyQVhqRzlLVExFMDl1Ym5NeE1NdFBTQ0l1SU1MQWRhNml2cDdSSjFHZ05iYVJIYXd4c1lXL1lIc28yRmdIczNMUko5M2UvcUNpbXpaK1B2WU9Ecmt5dFZuUDgwQ0cycmwyTFhDNW53b3dadWp4Z295Wk9wTHF5a3NPeHNYejcwVWNzZmZwcFhEMDhtRFovUHIzNzk5ZlovRlZYVmFGV3EzVzVsRlFxRld1Ky81NzB5NWZwM2I4L1BTSWpBWWdlT1pJeng0K3pmc1VLSEp5YzlNU2R0bkQxOE9ET0J4N2cyNDgrWXRPcVZTeTZYMzlSZ2JIckxaRklHQkFkM1dhN3B0d25GaFlXT252SUlUR21QZGUxTlRVVTVPYnE1ZnhxaTVhaUdFRG1sU3RJSkJJOUcwc3JhMnNlZXZaWm80cytGai95aU81ZFBHek1HRTRjUG94VGx5NDRkdW1DVTVjdU9EZzU0ZURraEsydExUczJiU0xwNUVrcXlzc1pNbktrMFNnOGJjU2ExcHF4T2RwSXRlTENRcU01L01JaUlnenkxbW5SQ3NyK3pTSXRUeDgvYnBJbG9URlN6cC9YakxQcFhsUXFsVnhNVG03MUhhRldxOW0rWVFObVptWW1YOC9Xa0VxbGJlWmcwMkhrTzlMZTBaRUpNMmNhclg0aEtZbFYzM3lEUkNMaHRudnZ4ZHJhMnVnN0tmSFlNUUNjamVSSmMyaGh3ZGtheHA2QnluS05KZkhmd1ZKUkNHTUNnVUFnK01zamtVanc4M0hIejhmd0I1OUFJQkFJQkFMQnJZS2Z0enNxaFp5OC9BSjhmYnh2U0IvRkJibDg5OEhMVkpScUpuWjNidmlSM014VWhvMmJRVWhFNURXM1gxdGR5ZFpmdnNITXpKekpDKzQxMkI0UzNvY3VybitjRFYxNWlTYW5pNmw5anB3OGozT0pSeWk1bXQvMDJiUm9NUzNUNzNpQXd0eE0waTRscytuSFQwbEpUbURVbFBrRWhmVkEyaVFRS0JVS2NqTlRPWE1zRGlkbk4wWk5uUTlvY3BSZHpjdmk0TTZOZE9zOUFHYzNUNVJLQlNjTzdPVEE5dlVkR2tkSEtjclA0Znpwb3h6YXRZbXE4bEpzN094Wjh1UnJlUGtGM1pEK1FudjBvNHVyT3hXbHhSelp1d1hRNUhrenh0QnhNNGpmczRYYTZrcStmT3Q1NWk1K2pNQ3dIcG9JRnJXYW5QVExITjY5aWVEdXZZa2VNL1dHakZkTGJsNCthcFhpYjVOalRFdEpVUkVwNTg5ek5qR1J6Q3RYVUt2VkJJZUZNZU8yMi9CcHl1RXpmY0VDeGt5ZXpLSFlXSTd1MzgvYTVjdlp2WGt6SThhTkkyckVDS041Y3JURTc5L1BudDkrd3pjd2tCbTMzV2F3dmFhNkdvbEVnbFZUVHFPOHJLdzIyMnNOMzRBQXNqTXkrUHFERC9BTEROUUpEUlhsNVp4TlRNVGEycHFnMEZCKytPd3pBTVpPTmJ5ZkxpUWxjU0VwcWNOOW00cEtwVUtsVXVuRUNZQ3pwMDRCR0oya0h6eGlCSG5aMlN5NDkxN0NXNGdGdVptWi9MWjJMWmxwYVZoWVdySmc4V0lETVduYS9QbVVsNVp5L3N3WmxuL3lDUTg4OVJUUm8wWlJXVjZ1eVhHa1ZMSjc4MllBZ3JwMnBhcWlnbCsrKzQ3MHk1Zng4ZmRud2VMRnVyYWtVaW1MbGk3bHM3ZmY1dnVQUDJiYS9Qa01HVG5TSkhFOUpEeWNPKzYvbitDd01HcXFxckMwc3NMY3dvTDZ1am95cjF3eDZYckxhbXRSeU9YWTJObGhabWJHdWFielptNXg4OTFSa2hNVHljbklRS2xVVWxWUndiblRwL0VQRHRZVFEvS3pzem13YTFlN2JZMmFOSWxCdzRhMXVuMUFkRFNydi8rZUxzN09USm8xQzRBZG16WlJtSnVMdFkwTmNybWNsSE1hYStKd0k3bXRna0pET1JrZnp6Y2Zma2kzbmoxTk9uOHFwWkxDdkR5eTB0Tng5ZkRBdjFsT013OXZiNE43ODlLNWN4UTFXU0tDNXI3LzVidnZzTFMweE1MU0VxbEVRbkZSRVpmUG44ZlN5a29uc3A0NmRvemFtaHI2RzhsWENCcUJQVHNqZzJHalI5K3cvSURWbFpWWVdGbGhaV1ZGVlVVRjJlbnBKZ2xvY3JtY1BWdTJjSERQSGlRU0NRc1dMOVlkMXlkdnZrbDVhU2sydHJhWW1adlRVRjlQVlVVRlp1Ym1iUzRVS0NzcHdjcmFtc0ltQzlqbTd3MEhSMGZTVWxMSVRFdlRXVkdxMVdwT0hOTGtNVFUxLzlxdGpCREdCQUtCUUNBUUNBUUNnVUFndUFXUVNDVDA3OU9OeERQSjExMFlremMyY0hEblJ2WnVYb1c4c1lHZS9hT0pqQnJKZ1IzclNUNXhpT1FUaC9EeURXVG8rQmtNR0RZT0sydWJEdmVoVnF0Wjk5MkhWRmVXTVdycWZOeTkvQXpxUFBUUDk2N0g0V2hvTnRscWJMVTFRRUZPQm9EUnNSZ2p1SHN2L0x0Mkp5YzlCWGR2UDhJajI3Y0RhNDY1aFNYLzkrd2JiUDc1QzQ3SDdlREM2V05jT0gwTWMzTUw3SjI2b0ZLcHFLMnFSS2xVQURCaDl1ODVXTWJQV3NUUG43M0oxZnhzM256cWJweGMzSkhWVkNGdmJPQzJCNTVoOVZlRzFrbWRZZlBQWDdCajNROEFLQlNOeUdxcWtUYzI2TFpIOUkxaXpqMlA0dXgyZmF6ZWpDR1JTQmc0ZkR4N042L2lVdEpKYkNGaGQ5MEFBQTZwU1VSQlZPMGQ2VFhRK0VTdnZZTVRkei8rTXNzL2ZJV0NuSFErZmYxSnJHMXNzYkZ6b0xhNmtzWUdUWFJPdDk3WGxwUEtGRTRsSmRPL1Q3ZS9oZk5DZFZVVm0xYXVKQ2N6azZvS2paV3FtYms1dmZyMVkram8wWFR0MXMxZ0h6c0hCeWJObWtYTStQRWMyTDJiSS92Mzg5dmF0Y1J1MjhiZER6MUVjRmlZd1Q0WGs1UFpzbm8xYmg0ZUxIbjBVYU1DU0VKOFBEdWFSVVlCSmtjak5XZmUzWGV6NGFlZnlFNVAxOHNkSkpWSzhmTDFaZnI4K2RUSlpPUm1aaEk1Y0tEUjhRYUhoVEZzekpnMis0bmZ0Ni9UdVlscXFxcDQ0L25uTWJld3dOTFNFclZhVFoxTUJtRFVvckozLy82RWhvZGpZNnNmYVJxN2ZidE8wQXJwM3AwNWl4Ymhac1MrVVNLUmNQdDk5L0hsKys4VEVoNnVFMEUrWDdhTWlxYklFb0R3WHIyUXlXUzgvK3FyMU5mVkVSUWF5dUpISGpFUUJMbzRPL1BnMDAvejNTZWY4T3N2djNBaEtZbjdubmpDcEdQWFdyNTk5Zjc3cEYrK3JMZXRyd2xXbXFrWExyRHEyMjhOeXJzYXVZNS9ORmZ6OHptMGQ2OHVnc2ZIMzk4Z0IxZFdlanBaVFpGY2JkR1dSYUJhcmVad2JDem1GaGJjY2YvOXV2dkMydHFhbFBQbmRmM2IydGt4ZnNZTW81RmZBNktqS1Nvc0pQSElFVTQyUllhYWdyVzFOVDBpSTVrMmY3N2U5N0Z2UUFCVDU4M1RxMXRkVmFVbmpFbWxVZ3B5Y3lrdUxOU3I1K0xteHF3NzdzRE8zaDZBdEpRVXZQMzhqRDRMdFRVMUhOeXpCemNQRHliTm5tM3l1RHZLdWhVcmRNS2lsdGFFdXViSUd4czVkK1lNdG5aMjNMWmtDZDE3OXRSdDh3OE9wakF2VC9lc2crYllwODZiMTZiQTk4MkhIMUpXVXFMNzNQeThUSjQ3bDE5WHJlS0xkOTdSMjBjaWtkQXZLcXJUbHJlM0VrSVlFd2dFQW9GQUlCQUlCQUtCNEJZaGVtQlB0c1llWnNhVTluT1htRUp4WVM0SmgvWndmUDkyYXFvcnNiQzBZdXJDLzJQVWxQa2FJVzdvR0s1Y09FUGM5bldrSkNldzhZZFAyTDcyZTZKR1RXYjQrSmtkRWtlMnIvbU9jNGxIOFBZUFp0Szh4ZTNXMTlwRmRWWmtrRXFsV0ZoYUlXOXM0T0taNC9Uc3J4OEpVVmRiUTJKOExBRGUvc0hHbWpCS3pLUTVyUHo4TFdJbXplblUyQ3dzclppMzVCOE1HeitURXdkM2tYWXhpZEtyK1ZTV2xXQnVZWW1UaXh0ZWZvR0U5ZXhQLzZHL1Q3RDNIVElLQ3d0TDltMWRTMzUyR2pWVkZmZ0ZoekZ1NWgyRTl4bDAzWVN4NnNweVFEUGhMWlZLc2JGendDY2doSzdkZTlFdmVqUStnU0hYcFovMkdEaGlBbnMzcjBLbFVqRncrTGcyYlJCRHd2dnd6SnRmRTdkOUhaZVNUMUpSV2t4MVJSbU9YVnp3N3h2RndCSGppZWlnaU5rWjloK01aOGI0R3kvQS9SbHdjSFJFb1ZDZ1ZxdnBPM2d3NGIxNkVkR25EOVkyN1l2bXRuWjJUSjQ5bXhIanhyRi94dzR5cmx6Uml5Q1JTS1Y0Ky9saFkydExhRVFFdzBhUFpzeVVLVHJydnBhRTkrbERUWFUxS3FVU2lWU0t2WU9EVVR2QzhONjlkUkZzeHZEMDhlSGg1NTl2ZC96ejc3bUhVQ09DUVdoNE9HRVJFUVk1ZTFwU1dsUmtzb1ZrU3h5N2RNSEgzNS9HaGdiVUFHbzFYVnhjQ0EwUFovd000OWFzTFVVeGdDRWpScENibVVsVVRJeEJ0RTVMTEN3dGVlaVpaL1FpZzhaTm4wN3gxYXRJcFZLOGZYM3BQV0FBRGZYMWVQdjVFZEMxS3hObnptejFHRjA5UEhqOHBaZll0bjY5em1aUmk3MmpZN3Y1MVlhTkdVTkFjTEJPeEhIMThHalhOaEhBSnlBQVR4OGZYYVNicGFVbG9lSGgxMTBrY2ZQMEpDaWtZKy9KOGRPbk0zNzZkSlJLSlJLSnhHQWh4N0t2dnJvdVk1TklKTno5OE1NVTVPWVMyR3lNb3lkUFp2VGt5UnBiVHJYYUlPZFZ5emFtekpuREZCT3RJdHZpdWRkZk41ckhiT0dTSlN4Y3NrU3Y3T2xYWDBYZTJJaThzUkdsVW9tNWhZVkJ2cm01ZDkxRmNXR2gwZTltTzN0NzduemdBVnc5UEZxTjRKb3djeWFCWGR1M1J4NFFIZDFxdnJuQnc0Zmo2ZU9EUkNMQnpNd01WM2QzK3BtUVU4L1d6bzdGRHorTXJaMmR3YnR1enFKRnpGbTBTQmN4cW0yN0pTM0Yrc2x6NWxCUlZvWlVLc1hIMzE5dndjS0FJVVBvTzJnUWRiVzFhQTBWSllDVmpRMFdmNElveWo4Q2lhSTJ2WFBHdXdLQlFDQVFDQVFDZ1VBZ0VBaitVQm9iNWN6N3YzL3o0MWVmNCtacW1GZWlQZXBxYThoT3Y4U1Y4MmU0bEp4QVFZNW05Ym1abVRuOWg0MWx3dXc3V3hXN3J1WmxzWC9iV2s0ZDJZZEtxVVFxbGRKNzBBaGlKczBoTUZSL2tuakQ4bzg0dW0rYkxxZlozczJyMkxuK0IyenM3SG44bFk5eDl6YU0wS3FUMWREWVVJK05yVDFtNXVha25qdk50Ky85RTkrZ1VKNTgvWE9EK3MvY05RRnpjd3ZlWHI2dDFlUDk4YVBYT0p0d3VDbFhpd2RtMnNrZU5WU1VGU052Yk1EY3dwTG4zL251aGtaQUNmNzZGSmVXY3UrRGo3TCsyOWV3c1BqajFxSC91R1luUDZ6WndmNk5ILzFoZldwUktCUjYxbHlkUmExVy95Mmk3QVFDZ1VEdzUwRkVqQWtFQW9GQUlCQUlCQUtCUUhDTFlHbHB3YWloZmRtOUw0NDc1bmRzdGZiVnZDemVlL0VCdldUcjd0NSs5Qjg2bHFoUmszSHMwcmJRNXVrYnlNSUhubVhDbkx2Wi85c2FUaDdjUmRMeEE1eE5PTXp6NzN5SHE0ZVAwZjBPN3R6SXp2VS9ZRzVoeWVJblhqRXFpb0VtdjluSHJ6NXVVTzRUMFBrSXBibExua0FxbFpKeU5vR3lwbnhpV3N6TXpQSHYycDJwdDkwblJESEJOYk03Tm82UjBYMy9VRkhzWm5NOVJESG9mRlNvUUNBUUNBU2Q1ZS96YlMwUUNBUUNnVUFnRUFnRUFzRmZnR25qaC9MdmQzL2t0am10VzFVWnc5TTNrTzU5QnFKU3FRanIwWmVJdmxGNCtRVjF1SDhYTjAvbTN2czQ0MmZmU2R5MnRWaGFXYmNxaWdIMGl4N0ZrZGpmbUhmdkU0UkVSTFphenk4b0RQL2dialEyMUtOVUtURTNNOGZUTjVCSmMrOHhXajhrdkUrYmRrK2d5VDkxMTJQL011M0FCSUpPb2xBcTJmVGJObDUvYnZITkhvcEFJQkFJQkFJVEVGYUtBb0ZBSUJBSUJBS0JRQ0FRM0dJODk5cVhqQms5bnFrVHg5M3NvUmhGVmxORmZYMGRMazJSV0VxRm9sMFJTeUM0VmRtMmF3Lzc0L2F5N09VSC8vQytiNmFWb2tBZ0VBZ0V0eXJTOXFzSUJBS0JRQ0FRQ0FRQ2dVQWcrRE54MS93SnJGeTdIcFZLZGJPSFloUmJlMGVkS0FZSVVVendsMFdsVXJGeTdRYnVtamZ4Wmc5RklCQUlCQUtCaVFoaFRDQVFDQVFDZ1VBZ0VBZ0VnbHVNM2hGZDhmWHN3cnBmdDl6c29RZ0VmMnZXYmRxQ3IyY1hla1VFMyt5aENBUUNnVUFnTUJFaGpBa0VBb0ZBSUJBSUJBS0JRSEFMOHRoOWMvbDU5VHBLU3N2K3Y3MzcvZFc2cnVNNC9qckhnM1Z3dGphSURsd0hOaUxZVUFmNFk2c1RqSUxVRlBETUl4N2N3bVJ1MXBrNmxxZWpNM0JDcmx6ZHFOSG0yT0pHRzIza2hxUm5VOGt5KytVcXVsRXVLVzJEem1uaHVlQWs1Mnl0QTV5UzR6bmRiMnRMUWI2YzYvTjQvQVd2Tzk5YnozMC83NnFuUUpGR1JrZXpiLytCYkwzbjlxcW5BQUR2Z0xjTUFBQUFZQnFxeloyZFcyOWFtVjI3djVQSGQyeXZlZzRVWjlmdVBlbTZlVlZxYmJPcW5wTHY3ZjlSMVJNQUtOeVdPMjZxZXNML1RSZ0RBQUNBYVdyenhodHkvN1p2cC8vNUg2WnJ3N3FxNTBBeCtwODdtT0hoZWg3OVluZlZVNUlrZS9lL1VQVUVBQW8zbmNKWTA4VHB3YW1xUndBQUFBRHZUbjE0TkZ1L3ZDdmYvUHBYczNqUlI2cWVBdzN2Nk1CZ0h0ejJhSjc0UnU5RjhiY1lBUERPdURFR0FBQUEwMWl0YlZZZTZPbk85c2NlejhtUjBhcm5RRU03T1RLYWJWLzVXaDdvNlJiRkFHQ2FFc1lBQUFCZ21sdmRzVHkzclZ1WnZ1MDdNaloycXVvNTBKREd4azdsUzl0M1pPUDZWVm5kc2J6cU9RREF1eVNNQVFBQVFBUFkxTGttSDd0NmNmb2UyU21Pd1hrMk5uWXFmWS9zVE1mVlM3S3BjMDNWY3dDQWN5Q01BUUFBUUlQNHdsMmRXYkYwUWU3cmU5aXppbkNlbkJ3WnpYMTlEMmZGMGdYNS9GMjNWRDBIQURoSHdoZ0FBQUEwaU9hbXB2UnM2Y3k2dGRmbTN0NkhjblJnc09wSk1LMGRIUmpNdmIwUFpmM2E2OUt6cFRQTlRVMVZUd0lBemxIVHhPbkJxYXBIQUFBQUFPZlh5NGRlemE0OVQrWHV6MjFPMXkzcnE1NEQwODR6eng3TTNuMVBwcmVuMjAweEFHZ2d3aGdBQUFBMHFQcUprVHoycmIxcGE2dWw5LzZleko0MXErcEpjTkViR1IzTnJ0MTdNanhjejg0SDcwNnR6WGNEQUkxRUdBTUFBSUFHZHZic1JKNTg1cVgwdi9DcjNIbEhkN3E3T3RQYzdMSUMvTGZKeWNrYzZIODIrL1lmU05mTnEvTFoyNjdQakJrdFZjOENBTTR6WVF3QUFBQUtVRDh4a2llKyszVHFmLzlITm0vYW1NOWN2ell0bDF4UzlTeW8zTVRiYitmSEwvMHMzMy9xNmRRKy9NRnN2ZWQyZjRrQlFBTVR4Z0FBQUtBZ2YvenpZUGI5NE1YOHJUNlNXemVzeTQyZi9sUSs1SWxGQ25SeWREUXYvdlFYNlgvdVlCYk9uNU03Tjk2WXE1WXVySG9XQVBBZUU4WUFBQUNnUUVjRzNzanpQem1VWHg3NlF4WXYrbWpXckY2WmE1WXZTM3R0WHRYVDREMHpWRCtlVjE0OW5KKy8vT3NjSGZoTFB0bXhJaHR1Nk1pU1JmT3JuZ1lBWENEQ0dBQUFBQlRzcmJmTzVyZS9mejIvK2QyZjhzcmhJMmxxYnNteUs2L0lndm50V2RCZVMzdHRYajV3K2VXWjJkcWExcG10bWRIaTVoSVhyN01URXhrL001NHo0K1A1NTloWWh1ckhjMnlvbm1OdkRPWHdhNjluYW5JaTF5eGJrazljZDFVK2Z1MFZ1ZlRTR1ZWUEJnQXVNR0VNQUFBQVNKSk1UVTJsZm1Ja3J4MzVhNGJxYitiWThUZFRQekdTMDZmSGMyYjgzem56ci9GTVRFeFdQUlArcDVhVzVzeDhmMnRtdHI0dmwxM1dtdHJjMlZrd2IwN2FhM055NVpLRnFjMmRuYWFtcHFwbkFnQVZFc1lBQUFBQUFBQW9RblBWQXdBQUFBQUFBT0JDRU1ZQUFBQUFBQUFvZ2pBR0FBQUFBQUJBRVlReEFBQUFBQUFBaWlDTUFRQUFBQUFBVUFSaERBQUFBQUFBZ0NJSVl3QUFBQUFBQUJSQkdBTUFBQUFBQUtBSXdoZ0FBQUFBQUFCRkVNWUFBQUFBQUFBb2dqQUdBQUFBQUFCQUVZUXhBQUFBQUFBQWlpQ01BUUFBQUFBQVVBUmhEQUFBQUFBQWdDSUlZd0FBQUFBQUFCUkJHQU1BQUFBQUFLQUl3aGdBQUFBQUFBQkZFTVlBQUFBQUFBQW9nakFHQUFBQUFBQkFFWVF4QUFBQUFBQUFpaUNNQVFBQUFBQUFVQVJoREFBQUFBQUFnQ0lJWXdBQUFBQUFBQlJCR0FNQUFBQUFBS0FJd2hnQUFBQUFBQUJGRU1ZQUFBQUFBQUFvZ2pBR0FBQUFBQUJBRVlReEFBQUFBQUFBaWlDTUFRQUFBQUFBVUFSaERBQUFBQUFBZ0NJSVl3QUFBQUFBQUJSQkdBTUFBQUFBQUtBSXdoZ0FBQUFBQUFCRkVNWUFBQUFBQUFBb2dqQUdBQUFBQUFCQUVZUXhBQUFBQUFBQWlpQ01BUUFBQUFBQVVBUmhEQUFBQUFBQWdDSUlZd0FBQUFBQUFCUkJHQU1BQUFBQUFLQUl3aGdBQUFBQUFBQkZFTVlBQUFBQUFBQW93bjhBb0VJWmdBYWJIR0lBQUFBQVNVVk9SSzVDWUlJPSIsCiAgICJUeXBlIiA6ICJtaW5kIgp9Cg=="/>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2332</Words>
  <PresentationFormat>宽屏</PresentationFormat>
  <Paragraphs>189</Paragraphs>
  <Slides>30</Slides>
  <Notes>0</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30</vt:i4>
      </vt:variant>
    </vt:vector>
  </HeadingPairs>
  <TitlesOfParts>
    <vt:vector size="47" baseType="lpstr">
      <vt:lpstr>Arial</vt:lpstr>
      <vt:lpstr>宋体</vt:lpstr>
      <vt:lpstr>Wingdings</vt:lpstr>
      <vt:lpstr>思源黑体 CN Medium</vt:lpstr>
      <vt:lpstr>思源黑体 CN Normal</vt:lpstr>
      <vt:lpstr>思源黑体 CN Light</vt:lpstr>
      <vt:lpstr>思源黑体 CN Bold</vt:lpstr>
      <vt:lpstr>Calibri</vt:lpstr>
      <vt:lpstr>微软雅黑</vt:lpstr>
      <vt:lpstr>Arial Unicode MS</vt:lpstr>
      <vt:lpstr>Calibri Light</vt:lpstr>
      <vt:lpstr>1_Office 主题</vt:lpstr>
      <vt:lpstr>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2020-07-07T09:27:00Z</dcterms:created>
  <dcterms:modified xsi:type="dcterms:W3CDTF">2021-10-18T03:36:01Z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